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wmf" ContentType="image/x-w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968" r:id="rId1"/>
    <p:sldMasterId id="2147483993" r:id="rId2"/>
  </p:sldMasterIdLst>
  <p:notesMasterIdLst>
    <p:notesMasterId r:id="rId90"/>
  </p:notesMasterIdLst>
  <p:handoutMasterIdLst>
    <p:handoutMasterId r:id="rId91"/>
  </p:handoutMasterIdLst>
  <p:sldIdLst>
    <p:sldId id="372" r:id="rId3"/>
    <p:sldId id="833" r:id="rId4"/>
    <p:sldId id="832" r:id="rId5"/>
    <p:sldId id="793" r:id="rId6"/>
    <p:sldId id="648" r:id="rId7"/>
    <p:sldId id="649" r:id="rId8"/>
    <p:sldId id="650" r:id="rId9"/>
    <p:sldId id="783" r:id="rId10"/>
    <p:sldId id="782" r:id="rId11"/>
    <p:sldId id="631" r:id="rId12"/>
    <p:sldId id="652" r:id="rId13"/>
    <p:sldId id="669" r:id="rId14"/>
    <p:sldId id="670" r:id="rId15"/>
    <p:sldId id="671" r:id="rId16"/>
    <p:sldId id="672" r:id="rId17"/>
    <p:sldId id="653" r:id="rId18"/>
    <p:sldId id="654" r:id="rId19"/>
    <p:sldId id="673" r:id="rId20"/>
    <p:sldId id="834" r:id="rId21"/>
    <p:sldId id="828" r:id="rId22"/>
    <p:sldId id="638" r:id="rId23"/>
    <p:sldId id="830" r:id="rId24"/>
    <p:sldId id="656" r:id="rId25"/>
    <p:sldId id="655" r:id="rId26"/>
    <p:sldId id="657" r:id="rId27"/>
    <p:sldId id="639" r:id="rId28"/>
    <p:sldId id="640" r:id="rId29"/>
    <p:sldId id="641" r:id="rId30"/>
    <p:sldId id="661" r:id="rId31"/>
    <p:sldId id="651" r:id="rId32"/>
    <p:sldId id="642" r:id="rId33"/>
    <p:sldId id="643" r:id="rId34"/>
    <p:sldId id="786" r:id="rId35"/>
    <p:sldId id="787" r:id="rId36"/>
    <p:sldId id="788" r:id="rId37"/>
    <p:sldId id="789" r:id="rId38"/>
    <p:sldId id="790" r:id="rId39"/>
    <p:sldId id="791" r:id="rId40"/>
    <p:sldId id="792" r:id="rId41"/>
    <p:sldId id="644" r:id="rId42"/>
    <p:sldId id="831" r:id="rId43"/>
    <p:sldId id="646" r:id="rId44"/>
    <p:sldId id="796" r:id="rId45"/>
    <p:sldId id="797" r:id="rId46"/>
    <p:sldId id="798" r:id="rId47"/>
    <p:sldId id="799" r:id="rId48"/>
    <p:sldId id="800" r:id="rId49"/>
    <p:sldId id="801" r:id="rId50"/>
    <p:sldId id="802" r:id="rId51"/>
    <p:sldId id="803" r:id="rId52"/>
    <p:sldId id="804" r:id="rId53"/>
    <p:sldId id="805" r:id="rId54"/>
    <p:sldId id="806" r:id="rId55"/>
    <p:sldId id="807" r:id="rId56"/>
    <p:sldId id="808" r:id="rId57"/>
    <p:sldId id="809" r:id="rId58"/>
    <p:sldId id="674" r:id="rId59"/>
    <p:sldId id="770" r:id="rId60"/>
    <p:sldId id="771" r:id="rId61"/>
    <p:sldId id="666" r:id="rId62"/>
    <p:sldId id="675" r:id="rId63"/>
    <p:sldId id="677" r:id="rId64"/>
    <p:sldId id="678" r:id="rId65"/>
    <p:sldId id="725" r:id="rId66"/>
    <p:sldId id="726" r:id="rId67"/>
    <p:sldId id="727" r:id="rId68"/>
    <p:sldId id="728" r:id="rId69"/>
    <p:sldId id="729" r:id="rId70"/>
    <p:sldId id="730" r:id="rId71"/>
    <p:sldId id="731" r:id="rId72"/>
    <p:sldId id="732" r:id="rId73"/>
    <p:sldId id="733" r:id="rId74"/>
    <p:sldId id="734" r:id="rId75"/>
    <p:sldId id="735" r:id="rId76"/>
    <p:sldId id="736" r:id="rId77"/>
    <p:sldId id="737" r:id="rId78"/>
    <p:sldId id="738" r:id="rId79"/>
    <p:sldId id="694" r:id="rId80"/>
    <p:sldId id="686" r:id="rId81"/>
    <p:sldId id="820" r:id="rId82"/>
    <p:sldId id="773" r:id="rId83"/>
    <p:sldId id="762" r:id="rId84"/>
    <p:sldId id="829" r:id="rId85"/>
    <p:sldId id="819" r:id="rId86"/>
    <p:sldId id="811" r:id="rId87"/>
    <p:sldId id="827" r:id="rId88"/>
    <p:sldId id="821" r:id="rId89"/>
  </p:sldIdLst>
  <p:sldSz cx="9144000" cy="6858000" type="overhead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18" charset="0"/>
        <a:ea typeface="ＭＳ Ｐゴシック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18" charset="0"/>
        <a:ea typeface="ＭＳ Ｐゴシック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18" charset="0"/>
        <a:ea typeface="ＭＳ Ｐゴシック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18" charset="0"/>
        <a:ea typeface="ＭＳ Ｐゴシック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18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" pitchFamily="18" charset="0"/>
        <a:ea typeface="ＭＳ Ｐゴシック" pitchFamily="34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" pitchFamily="18" charset="0"/>
        <a:ea typeface="ＭＳ Ｐゴシック" pitchFamily="34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" pitchFamily="18" charset="0"/>
        <a:ea typeface="ＭＳ Ｐゴシック" pitchFamily="34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" pitchFamily="18" charset="0"/>
        <a:ea typeface="ＭＳ Ｐゴシック" pitchFamily="34" charset="-128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3845A8"/>
    <a:srgbClr val="032293"/>
    <a:srgbClr val="B3B3B3"/>
    <a:srgbClr val="66FFFF"/>
    <a:srgbClr val="FF66FF"/>
    <a:srgbClr val="00FF00"/>
    <a:srgbClr val="FF8000"/>
    <a:srgbClr val="CC66FF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508" autoAdjust="0"/>
    <p:restoredTop sz="94586" autoAdjust="0"/>
  </p:normalViewPr>
  <p:slideViewPr>
    <p:cSldViewPr snapToGrid="0" snapToObjects="1">
      <p:cViewPr varScale="1">
        <p:scale>
          <a:sx n="112" d="100"/>
          <a:sy n="112" d="100"/>
        </p:scale>
        <p:origin x="-664" y="-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0" d="100"/>
        <a:sy n="150" d="100"/>
      </p:scale>
      <p:origin x="0" y="26824"/>
    </p:cViewPr>
  </p:sorterViewPr>
  <p:notesViewPr>
    <p:cSldViewPr snapToGrid="0">
      <p:cViewPr>
        <p:scale>
          <a:sx n="100" d="100"/>
          <a:sy n="100" d="100"/>
        </p:scale>
        <p:origin x="-432" y="215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<Relationship Id="rId55" Type="http://schemas.openxmlformats.org/officeDocument/2006/relationships/slide" Target="slides/slide53.xml"/><Relationship Id="rId56" Type="http://schemas.openxmlformats.org/officeDocument/2006/relationships/slide" Target="slides/slide54.xml"/><Relationship Id="rId57" Type="http://schemas.openxmlformats.org/officeDocument/2006/relationships/slide" Target="slides/slide55.xml"/><Relationship Id="rId58" Type="http://schemas.openxmlformats.org/officeDocument/2006/relationships/slide" Target="slides/slide56.xml"/><Relationship Id="rId59" Type="http://schemas.openxmlformats.org/officeDocument/2006/relationships/slide" Target="slides/slide57.xml"/><Relationship Id="rId70" Type="http://schemas.openxmlformats.org/officeDocument/2006/relationships/slide" Target="slides/slide68.xml"/><Relationship Id="rId71" Type="http://schemas.openxmlformats.org/officeDocument/2006/relationships/slide" Target="slides/slide69.xml"/><Relationship Id="rId72" Type="http://schemas.openxmlformats.org/officeDocument/2006/relationships/slide" Target="slides/slide70.xml"/><Relationship Id="rId73" Type="http://schemas.openxmlformats.org/officeDocument/2006/relationships/slide" Target="slides/slide71.xml"/><Relationship Id="rId74" Type="http://schemas.openxmlformats.org/officeDocument/2006/relationships/slide" Target="slides/slide72.xml"/><Relationship Id="rId75" Type="http://schemas.openxmlformats.org/officeDocument/2006/relationships/slide" Target="slides/slide73.xml"/><Relationship Id="rId76" Type="http://schemas.openxmlformats.org/officeDocument/2006/relationships/slide" Target="slides/slide74.xml"/><Relationship Id="rId77" Type="http://schemas.openxmlformats.org/officeDocument/2006/relationships/slide" Target="slides/slide75.xml"/><Relationship Id="rId78" Type="http://schemas.openxmlformats.org/officeDocument/2006/relationships/slide" Target="slides/slide76.xml"/><Relationship Id="rId79" Type="http://schemas.openxmlformats.org/officeDocument/2006/relationships/slide" Target="slides/slide77.xml"/><Relationship Id="rId90" Type="http://schemas.openxmlformats.org/officeDocument/2006/relationships/notesMaster" Target="notesMasters/notesMaster1.xml"/><Relationship Id="rId91" Type="http://schemas.openxmlformats.org/officeDocument/2006/relationships/handoutMaster" Target="handoutMasters/handoutMaster1.xml"/><Relationship Id="rId92" Type="http://schemas.openxmlformats.org/officeDocument/2006/relationships/printerSettings" Target="printerSettings/printerSettings1.bin"/><Relationship Id="rId93" Type="http://schemas.openxmlformats.org/officeDocument/2006/relationships/presProps" Target="presProps.xml"/><Relationship Id="rId94" Type="http://schemas.openxmlformats.org/officeDocument/2006/relationships/viewProps" Target="viewProps.xml"/><Relationship Id="rId95" Type="http://schemas.openxmlformats.org/officeDocument/2006/relationships/theme" Target="theme/theme1.xml"/><Relationship Id="rId96" Type="http://schemas.openxmlformats.org/officeDocument/2006/relationships/tableStyles" Target="tableStyles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60" Type="http://schemas.openxmlformats.org/officeDocument/2006/relationships/slide" Target="slides/slide58.xml"/><Relationship Id="rId61" Type="http://schemas.openxmlformats.org/officeDocument/2006/relationships/slide" Target="slides/slide59.xml"/><Relationship Id="rId62" Type="http://schemas.openxmlformats.org/officeDocument/2006/relationships/slide" Target="slides/slide60.xml"/><Relationship Id="rId63" Type="http://schemas.openxmlformats.org/officeDocument/2006/relationships/slide" Target="slides/slide61.xml"/><Relationship Id="rId64" Type="http://schemas.openxmlformats.org/officeDocument/2006/relationships/slide" Target="slides/slide62.xml"/><Relationship Id="rId65" Type="http://schemas.openxmlformats.org/officeDocument/2006/relationships/slide" Target="slides/slide63.xml"/><Relationship Id="rId66" Type="http://schemas.openxmlformats.org/officeDocument/2006/relationships/slide" Target="slides/slide64.xml"/><Relationship Id="rId67" Type="http://schemas.openxmlformats.org/officeDocument/2006/relationships/slide" Target="slides/slide65.xml"/><Relationship Id="rId68" Type="http://schemas.openxmlformats.org/officeDocument/2006/relationships/slide" Target="slides/slide66.xml"/><Relationship Id="rId69" Type="http://schemas.openxmlformats.org/officeDocument/2006/relationships/slide" Target="slides/slide67.xml"/><Relationship Id="rId80" Type="http://schemas.openxmlformats.org/officeDocument/2006/relationships/slide" Target="slides/slide78.xml"/><Relationship Id="rId81" Type="http://schemas.openxmlformats.org/officeDocument/2006/relationships/slide" Target="slides/slide79.xml"/><Relationship Id="rId82" Type="http://schemas.openxmlformats.org/officeDocument/2006/relationships/slide" Target="slides/slide80.xml"/><Relationship Id="rId83" Type="http://schemas.openxmlformats.org/officeDocument/2006/relationships/slide" Target="slides/slide81.xml"/><Relationship Id="rId84" Type="http://schemas.openxmlformats.org/officeDocument/2006/relationships/slide" Target="slides/slide82.xml"/><Relationship Id="rId85" Type="http://schemas.openxmlformats.org/officeDocument/2006/relationships/slide" Target="slides/slide83.xml"/><Relationship Id="rId86" Type="http://schemas.openxmlformats.org/officeDocument/2006/relationships/slide" Target="slides/slide84.xml"/><Relationship Id="rId87" Type="http://schemas.openxmlformats.org/officeDocument/2006/relationships/slide" Target="slides/slide85.xml"/><Relationship Id="rId88" Type="http://schemas.openxmlformats.org/officeDocument/2006/relationships/slide" Target="slides/slide86.xml"/><Relationship Id="rId89" Type="http://schemas.openxmlformats.org/officeDocument/2006/relationships/slide" Target="slides/slide8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Times" pitchFamily="-110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Times" pitchFamily="-110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584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Times" pitchFamily="-110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584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Times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70474AE8-3A55-48B9-AEA4-FBB97F9797A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94083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Times" pitchFamily="-110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Times" pitchFamily="-110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43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37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37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Times" pitchFamily="-110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37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Times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1678122B-210B-47C7-89F4-C84F9B95052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554194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-65" charset="0"/>
        <a:ea typeface="ＭＳ Ｐゴシック" pitchFamily="-110" charset="-128"/>
        <a:cs typeface="ＭＳ Ｐゴシック" pitchFamily="-110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-65" charset="0"/>
        <a:ea typeface="ＭＳ Ｐゴシック" pitchFamily="-65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-65" charset="0"/>
        <a:ea typeface="ＭＳ Ｐゴシック" pitchFamily="-65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-65" charset="0"/>
        <a:ea typeface="ＭＳ Ｐゴシック" pitchFamily="-65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-65" charset="0"/>
        <a:ea typeface="ＭＳ Ｐゴシック" pitchFamily="-65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5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803E8EF-EBA4-2E47-9FD8-1284F4DC4A8A}" type="slidenum">
              <a:rPr lang="en-US">
                <a:solidFill>
                  <a:srgbClr val="000000"/>
                </a:solidFill>
              </a:rPr>
              <a:pPr/>
              <a:t>4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8333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8333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9EFDED7-F52A-A040-8A0C-30E78271D53A}" type="slidenum">
              <a:rPr lang="en-US">
                <a:solidFill>
                  <a:srgbClr val="000000"/>
                </a:solidFill>
              </a:rPr>
              <a:pPr/>
              <a:t>49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3248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985963" y="542925"/>
            <a:ext cx="2886075" cy="21637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3248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5988" y="2921000"/>
            <a:ext cx="5026025" cy="55387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lIns="86493" tIns="43247" rIns="86493" bIns="43247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B0459D3-C8EB-9B47-BBA0-BB241F78F8CC}" type="slidenum">
              <a:rPr lang="en-US">
                <a:solidFill>
                  <a:srgbClr val="000000"/>
                </a:solidFill>
              </a:rPr>
              <a:pPr/>
              <a:t>50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3453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985963" y="542925"/>
            <a:ext cx="2886075" cy="21637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3453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5988" y="2921000"/>
            <a:ext cx="5026025" cy="55387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lIns="86493" tIns="43247" rIns="86493" bIns="43247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7133EB4-8789-A242-B0B7-FDB5DE7AE03C}" type="slidenum">
              <a:rPr lang="en-US">
                <a:solidFill>
                  <a:srgbClr val="000000"/>
                </a:solidFill>
              </a:rPr>
              <a:pPr/>
              <a:t>51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36578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985963" y="542925"/>
            <a:ext cx="2886075" cy="21637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3657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5988" y="2921000"/>
            <a:ext cx="5026025" cy="55387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lIns="86493" tIns="43247" rIns="86493" bIns="43247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4C9E4DF-0BE9-324D-AAEB-2D236FD9F784}" type="slidenum">
              <a:rPr lang="en-US">
                <a:solidFill>
                  <a:srgbClr val="000000"/>
                </a:solidFill>
              </a:rPr>
              <a:pPr/>
              <a:t>52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3862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985963" y="542925"/>
            <a:ext cx="2886075" cy="21637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386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5988" y="2921000"/>
            <a:ext cx="5026025" cy="55387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lIns="86493" tIns="43247" rIns="86493" bIns="43247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41918F8-A51B-1547-8F05-833A8AD4C8C8}" type="slidenum">
              <a:rPr lang="en-US">
                <a:solidFill>
                  <a:srgbClr val="000000"/>
                </a:solidFill>
              </a:rPr>
              <a:pPr/>
              <a:t>53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40674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985963" y="542925"/>
            <a:ext cx="2886075" cy="21637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406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5988" y="2921000"/>
            <a:ext cx="5026025" cy="55387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lIns="86493" tIns="43247" rIns="86493" bIns="43247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9B63272-D2F5-D947-BBE2-33B3E147A8EE}" type="slidenum">
              <a:rPr lang="en-US">
                <a:solidFill>
                  <a:srgbClr val="000000"/>
                </a:solidFill>
              </a:rPr>
              <a:pPr/>
              <a:t>54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4272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985963" y="542925"/>
            <a:ext cx="2886075" cy="21637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4272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5988" y="2921000"/>
            <a:ext cx="5026025" cy="55387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lIns="86493" tIns="43247" rIns="86493" bIns="43247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EFF3BA0-2CB8-1342-9347-7A307D86B1D7}" type="slidenum">
              <a:rPr lang="en-US">
                <a:solidFill>
                  <a:srgbClr val="000000"/>
                </a:solidFill>
              </a:rPr>
              <a:pPr/>
              <a:t>55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4477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985963" y="542925"/>
            <a:ext cx="2886075" cy="21637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4477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5988" y="2921000"/>
            <a:ext cx="5026025" cy="55387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lIns="86493" tIns="43247" rIns="86493" bIns="43247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07B40C5-A87E-E143-9824-4A03A4E6E517}" type="slidenum">
              <a:rPr lang="en-US">
                <a:solidFill>
                  <a:srgbClr val="000000"/>
                </a:solidFill>
              </a:rPr>
              <a:pPr/>
              <a:t>56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46818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985963" y="542925"/>
            <a:ext cx="2886075" cy="21637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4681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5988" y="2921000"/>
            <a:ext cx="5026025" cy="55387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lIns="86493" tIns="43247" rIns="86493" bIns="43247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D873015-E34F-854A-A09E-031A54484B82}" type="slidenum">
              <a:rPr lang="en-US">
                <a:solidFill>
                  <a:srgbClr val="000000"/>
                </a:solidFill>
              </a:rPr>
              <a:pPr/>
              <a:t>64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8742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985963" y="542925"/>
            <a:ext cx="2886075" cy="21637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874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5988" y="2921000"/>
            <a:ext cx="5026025" cy="55387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lIns="86493" tIns="43247" rIns="86493" bIns="43247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F6F8BBA-2C94-984E-B8C0-B9076F53367E}" type="slidenum">
              <a:rPr lang="en-US">
                <a:solidFill>
                  <a:srgbClr val="000000"/>
                </a:solidFill>
              </a:rPr>
              <a:pPr/>
              <a:t>65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89474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985963" y="542925"/>
            <a:ext cx="2886075" cy="21637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894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5988" y="2921000"/>
            <a:ext cx="5026025" cy="55387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lIns="86493" tIns="43247" rIns="86493" bIns="43247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JLA: Circled what OWL2-QL cannot represent</a:t>
            </a:r>
            <a:r>
              <a:rPr lang="en-US" baseline="0" dirty="0" smtClean="0"/>
              <a:t> … Not too bad for a much better complexity 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78122B-210B-47C7-89F4-C84F9B950523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21860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59D92A1-4EBC-4D41-B6C6-0058CF5F4BF0}" type="slidenum">
              <a:rPr lang="en-US">
                <a:solidFill>
                  <a:srgbClr val="000000"/>
                </a:solidFill>
              </a:rPr>
              <a:pPr/>
              <a:t>66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9152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985963" y="542925"/>
            <a:ext cx="2886075" cy="21637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9152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5988" y="2921000"/>
            <a:ext cx="5026025" cy="55387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lIns="86493" tIns="43247" rIns="86493" bIns="43247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6FB848E-25A3-4E43-8163-59705BFF7CF6}" type="slidenum">
              <a:rPr lang="en-US">
                <a:solidFill>
                  <a:srgbClr val="000000"/>
                </a:solidFill>
              </a:rPr>
              <a:pPr/>
              <a:t>67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9357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985963" y="542925"/>
            <a:ext cx="2886075" cy="21637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9357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5988" y="2921000"/>
            <a:ext cx="5026025" cy="55387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lIns="86493" tIns="43247" rIns="86493" bIns="43247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5881A4D-6882-704B-8E2D-BB67A0A12545}" type="slidenum">
              <a:rPr lang="en-US">
                <a:solidFill>
                  <a:srgbClr val="000000"/>
                </a:solidFill>
              </a:rPr>
              <a:pPr/>
              <a:t>68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95618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985963" y="542925"/>
            <a:ext cx="2886075" cy="21637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9561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5988" y="2921000"/>
            <a:ext cx="5026025" cy="55387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lIns="86493" tIns="43247" rIns="86493" bIns="43247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F3B88E0-DF45-1943-96E7-5B9E5850CBCB}" type="slidenum">
              <a:rPr lang="en-US">
                <a:solidFill>
                  <a:srgbClr val="000000"/>
                </a:solidFill>
              </a:rPr>
              <a:pPr/>
              <a:t>69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9766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985963" y="542925"/>
            <a:ext cx="2886075" cy="21637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9766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5988" y="2921000"/>
            <a:ext cx="5026025" cy="55387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lIns="86493" tIns="43247" rIns="86493" bIns="43247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5EEA952-92CC-B545-8959-2C10B769F8BB}" type="slidenum">
              <a:rPr lang="en-US">
                <a:solidFill>
                  <a:srgbClr val="000000"/>
                </a:solidFill>
              </a:rPr>
              <a:pPr/>
              <a:t>70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99714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985963" y="542925"/>
            <a:ext cx="2886075" cy="21637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9971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5988" y="2921000"/>
            <a:ext cx="5026025" cy="55387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lIns="86493" tIns="43247" rIns="86493" bIns="43247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12247D8-1B72-0940-B733-8C4631DE0EC8}" type="slidenum">
              <a:rPr lang="en-US">
                <a:solidFill>
                  <a:srgbClr val="000000"/>
                </a:solidFill>
              </a:rPr>
              <a:pPr/>
              <a:t>71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0176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985963" y="542925"/>
            <a:ext cx="2886075" cy="21637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0176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5988" y="2921000"/>
            <a:ext cx="5026025" cy="55387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lIns="86493" tIns="43247" rIns="86493" bIns="43247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E92122A-08F8-DE47-8EB8-BA1E99D20F02}" type="slidenum">
              <a:rPr lang="en-US">
                <a:solidFill>
                  <a:srgbClr val="000000"/>
                </a:solidFill>
              </a:rPr>
              <a:pPr/>
              <a:t>72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038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985963" y="542925"/>
            <a:ext cx="2886075" cy="21637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038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5988" y="2921000"/>
            <a:ext cx="5026025" cy="55387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lIns="86493" tIns="43247" rIns="86493" bIns="43247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9924D31-782C-4C41-9928-6EA70CCA8946}" type="slidenum">
              <a:rPr lang="en-US">
                <a:solidFill>
                  <a:srgbClr val="000000"/>
                </a:solidFill>
              </a:rPr>
              <a:pPr/>
              <a:t>73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05858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985963" y="542925"/>
            <a:ext cx="2886075" cy="21637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0585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5988" y="2921000"/>
            <a:ext cx="5026025" cy="55387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lIns="86493" tIns="43247" rIns="86493" bIns="43247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D56567F-1BCA-CC42-A27C-BBA5C5FD258A}" type="slidenum">
              <a:rPr lang="en-US">
                <a:solidFill>
                  <a:srgbClr val="000000"/>
                </a:solidFill>
              </a:rPr>
              <a:pPr/>
              <a:t>74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0790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985963" y="542925"/>
            <a:ext cx="2886075" cy="21637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0790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5988" y="2921000"/>
            <a:ext cx="5026025" cy="55387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lIns="86493" tIns="43247" rIns="86493" bIns="43247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7C2F3F3-4798-B943-870B-E0D89718516B}" type="slidenum">
              <a:rPr lang="en-US">
                <a:solidFill>
                  <a:srgbClr val="000000"/>
                </a:solidFill>
              </a:rPr>
              <a:pPr/>
              <a:t>75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09954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985963" y="542925"/>
            <a:ext cx="2886075" cy="21637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0995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5988" y="2921000"/>
            <a:ext cx="5026025" cy="55387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lIns="86493" tIns="43247" rIns="86493" bIns="43247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JLA: </a:t>
            </a:r>
            <a:r>
              <a:rPr lang="en-US" dirty="0" err="1" smtClean="0"/>
              <a:t>Abox</a:t>
            </a:r>
            <a:r>
              <a:rPr lang="en-US" baseline="0" dirty="0" smtClean="0"/>
              <a:t> is </a:t>
            </a:r>
            <a:r>
              <a:rPr lang="en-US" baseline="0" dirty="0" err="1" smtClean="0"/>
              <a:t>unsatisfiable</a:t>
            </a:r>
            <a:r>
              <a:rPr lang="en-US" baseline="0" dirty="0" smtClean="0"/>
              <a:t> for 2 reasons: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Professors and students are disjoint. The first argument of teaches must be a professor. John is a student. But john teaches databases. 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The inverse of teaches (let</a:t>
            </a:r>
            <a:r>
              <a:rPr lang="fr-FR" baseline="0" dirty="0" smtClean="0"/>
              <a:t>’</a:t>
            </a:r>
            <a:r>
              <a:rPr lang="en-US" baseline="0" dirty="0" smtClean="0"/>
              <a:t>s call it “is-taught-by”)  is functional (single valued). That is, a course can only be taught by one professor. However databases is taught by two individuals.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78122B-210B-47C7-89F4-C84F9B950523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87713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ADC3A34-9B1C-FF4B-9BD4-BAA78B0AFDE2}" type="slidenum">
              <a:rPr lang="en-US">
                <a:solidFill>
                  <a:srgbClr val="000000"/>
                </a:solidFill>
              </a:rPr>
              <a:pPr/>
              <a:t>76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1200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985963" y="542925"/>
            <a:ext cx="2886075" cy="21637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1200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5988" y="2921000"/>
            <a:ext cx="5026025" cy="55387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lIns="86493" tIns="43247" rIns="86493" bIns="43247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C4F77CA-75E0-6F41-8556-E38B0B25E231}" type="slidenum">
              <a:rPr lang="en-US">
                <a:solidFill>
                  <a:srgbClr val="000000"/>
                </a:solidFill>
              </a:rPr>
              <a:pPr/>
              <a:t>77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1405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985963" y="542925"/>
            <a:ext cx="2886075" cy="21637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14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5988" y="2921000"/>
            <a:ext cx="5026025" cy="55387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lIns="86493" tIns="43247" rIns="86493" bIns="43247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E2C23A5-7F06-5346-8800-A0A06BA8ABC7}" type="slidenum">
              <a:rPr lang="en-US"/>
              <a:pPr/>
              <a:t>85</a:t>
            </a:fld>
            <a:endParaRPr lang="en-US"/>
          </a:p>
        </p:txBody>
      </p:sp>
      <p:sp>
        <p:nvSpPr>
          <p:cNvPr id="1447938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987550" y="542925"/>
            <a:ext cx="2882900" cy="21637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44793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5294" y="2921000"/>
            <a:ext cx="5027414" cy="553810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803E8EF-EBA4-2E47-9FD8-1284F4DC4A8A}" type="slidenum">
              <a:rPr lang="en-US">
                <a:solidFill>
                  <a:srgbClr val="000000"/>
                </a:solidFill>
              </a:rPr>
              <a:pPr/>
              <a:t>87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8333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8333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E5DE8B3-7E0D-0948-A404-AFCB77162845}" type="slidenum">
              <a:rPr lang="en-US">
                <a:solidFill>
                  <a:srgbClr val="000000"/>
                </a:solidFill>
              </a:rPr>
              <a:pPr/>
              <a:t>43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20194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985963" y="542925"/>
            <a:ext cx="2886075" cy="21637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2019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5988" y="2921000"/>
            <a:ext cx="5026025" cy="55387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lIns="86493" tIns="43247" rIns="86493" bIns="43247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D4F5923-25DE-8643-95CC-430BD939104E}" type="slidenum">
              <a:rPr lang="en-US">
                <a:solidFill>
                  <a:srgbClr val="000000"/>
                </a:solidFill>
              </a:rPr>
              <a:pPr/>
              <a:t>44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2224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985963" y="542925"/>
            <a:ext cx="2886075" cy="21637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2224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5988" y="2921000"/>
            <a:ext cx="5026025" cy="55387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lIns="86493" tIns="43247" rIns="86493" bIns="43247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234B333-4349-9346-BD1D-440527F1B1BD}" type="slidenum">
              <a:rPr lang="en-US">
                <a:solidFill>
                  <a:srgbClr val="000000"/>
                </a:solidFill>
              </a:rPr>
              <a:pPr/>
              <a:t>45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2429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985963" y="542925"/>
            <a:ext cx="2886075" cy="21637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2429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5988" y="2921000"/>
            <a:ext cx="5026025" cy="55387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lIns="86493" tIns="43247" rIns="86493" bIns="43247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AC0FFA6-E146-064F-8B52-FC700652F609}" type="slidenum">
              <a:rPr lang="en-US">
                <a:solidFill>
                  <a:srgbClr val="000000"/>
                </a:solidFill>
              </a:rPr>
              <a:pPr/>
              <a:t>46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26338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985963" y="542925"/>
            <a:ext cx="2886075" cy="21637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2633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5988" y="2921000"/>
            <a:ext cx="5026025" cy="55387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lIns="86493" tIns="43247" rIns="86493" bIns="43247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1B6122B-080F-714A-9FB5-95610BB729B6}" type="slidenum">
              <a:rPr lang="en-US">
                <a:solidFill>
                  <a:srgbClr val="000000"/>
                </a:solidFill>
              </a:rPr>
              <a:pPr/>
              <a:t>47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2838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985963" y="542925"/>
            <a:ext cx="2886075" cy="21637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2838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5988" y="2921000"/>
            <a:ext cx="5026025" cy="55387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lIns="86493" tIns="43247" rIns="86493" bIns="43247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4BE63FF-D285-2F4B-A059-D3BE2DE76B46}" type="slidenum">
              <a:rPr lang="en-US">
                <a:solidFill>
                  <a:srgbClr val="000000"/>
                </a:solidFill>
              </a:rPr>
              <a:pPr/>
              <a:t>48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30434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985963" y="542925"/>
            <a:ext cx="2886075" cy="21637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3043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5988" y="2921000"/>
            <a:ext cx="5026025" cy="55387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lIns="86493" tIns="43247" rIns="86493" bIns="43247"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905000"/>
            <a:ext cx="7543800" cy="2593975"/>
          </a:xfrm>
        </p:spPr>
        <p:txBody>
          <a:bodyPr anchor="b"/>
          <a:lstStyle>
            <a:lvl1pPr>
              <a:defRPr sz="6600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4572000"/>
            <a:ext cx="6461760" cy="1066800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5495278"/>
            <a:ext cx="7772400" cy="594626"/>
          </a:xfrm>
        </p:spPr>
        <p:txBody>
          <a:bodyPr anchor="b"/>
          <a:lstStyle>
            <a:lvl1pPr algn="ctr">
              <a:defRPr sz="2200" b="1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458200" cy="54864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1752" y="6096000"/>
            <a:ext cx="7772400" cy="612648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7"/>
          <p:cNvSpPr>
            <a:spLocks noGrp="1"/>
          </p:cNvSpPr>
          <p:nvPr>
            <p:ph type="dt" sz="half" idx="10"/>
          </p:nvPr>
        </p:nvSpPr>
        <p:spPr>
          <a:xfrm rot="16200000">
            <a:off x="7551738" y="1401762"/>
            <a:ext cx="24384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Spring 2012</a:t>
            </a:r>
            <a:endParaRPr lang="en-US"/>
          </a:p>
        </p:txBody>
      </p:sp>
      <p:sp>
        <p:nvSpPr>
          <p:cNvPr id="6" name="Slide Number Placeholder 8"/>
          <p:cNvSpPr>
            <a:spLocks noGrp="1"/>
          </p:cNvSpPr>
          <p:nvPr>
            <p:ph type="sldNum" sz="quarter" idx="11"/>
          </p:nvPr>
        </p:nvSpPr>
        <p:spPr>
          <a:xfrm>
            <a:off x="8531225" y="5648325"/>
            <a:ext cx="549275" cy="396875"/>
          </a:xfrm>
          <a:prstGeom prst="bracketPair">
            <a:avLst>
              <a:gd name="adj" fmla="val 17949"/>
            </a:avLst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BDB3AA7-648E-40E2-A7AC-635B45C5E9A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Footer Placeholder 9"/>
          <p:cNvSpPr>
            <a:spLocks noGrp="1"/>
          </p:cNvSpPr>
          <p:nvPr>
            <p:ph type="ftr" sz="quarter" idx="12"/>
          </p:nvPr>
        </p:nvSpPr>
        <p:spPr>
          <a:xfrm rot="16200000">
            <a:off x="7469188" y="3930650"/>
            <a:ext cx="26035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Information Integration on the Web,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16200000">
            <a:off x="7551738" y="1401762"/>
            <a:ext cx="24384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Spring 2012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16200000">
            <a:off x="7469188" y="3930650"/>
            <a:ext cx="26035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Information Integration on the Web,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1225" y="5648325"/>
            <a:ext cx="549275" cy="396875"/>
          </a:xfrm>
          <a:prstGeom prst="bracketPair">
            <a:avLst>
              <a:gd name="adj" fmla="val 17949"/>
            </a:avLst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D24D5F-C380-43D4-A9E4-E0847F77125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1752600" cy="58515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16200000">
            <a:off x="7551738" y="1401762"/>
            <a:ext cx="24384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Spring 2012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16200000">
            <a:off x="7469188" y="3930650"/>
            <a:ext cx="26035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Information Integration on the Web,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1225" y="5648325"/>
            <a:ext cx="549275" cy="396875"/>
          </a:xfrm>
          <a:prstGeom prst="bracketPair">
            <a:avLst>
              <a:gd name="adj" fmla="val 17949"/>
            </a:avLst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D09B11F-8889-432E-91F6-A16AC8F8C23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 smtClean="0"/>
              <a:t>Click to edit Master title style</a:t>
            </a:r>
          </a:p>
        </p:txBody>
      </p:sp>
      <p:sp>
        <p:nvSpPr>
          <p:cNvPr id="4403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pPr lvl="0"/>
            <a:r>
              <a:rPr lang="en-US" noProof="0" smtClean="0"/>
              <a:t>Click to edit Master subtitle style</a:t>
            </a:r>
          </a:p>
        </p:txBody>
      </p:sp>
      <p:sp>
        <p:nvSpPr>
          <p:cNvPr id="440324" name="Rectangle 4"/>
          <p:cNvSpPr>
            <a:spLocks noGrp="1" noChangeArrowheads="1"/>
          </p:cNvSpPr>
          <p:nvPr>
            <p:ph type="dt" sz="half" idx="2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440325" name="Rectangle 5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440326" name="Rectangle 6"/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>
            <a:lvl1pPr>
              <a:defRPr/>
            </a:lvl1pPr>
          </a:lstStyle>
          <a:p>
            <a:fld id="{6E26E88B-2F71-5A49-8B0C-3D4A011252A6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440327" name="Picture 7" descr="spir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437313"/>
            <a:ext cx="3586163" cy="420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0328" name="Picture 8" descr="spir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6437313"/>
            <a:ext cx="3586163" cy="420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0329" name="Picture 9" descr="spir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754"/>
          <a:stretch>
            <a:fillRect/>
          </a:stretch>
        </p:blipFill>
        <p:spPr bwMode="auto">
          <a:xfrm>
            <a:off x="7162800" y="6437313"/>
            <a:ext cx="1981200" cy="420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 </a:t>
            </a:r>
            <a:fld id="{B3D169D1-4DF5-2E41-A1F1-D5E0CA6A348B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9152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 </a:t>
            </a:r>
            <a:fld id="{CAD37B48-C65F-F342-9383-54DE271C6216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0300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98513" y="1581150"/>
            <a:ext cx="3811587" cy="45831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62500" y="1581150"/>
            <a:ext cx="3811588" cy="45831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 </a:t>
            </a:r>
            <a:fld id="{FB4EFA21-860A-0F47-840D-3743ED2E5B76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2976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>
              <a:solidFill>
                <a:srgbClr val="000000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 </a:t>
            </a:r>
            <a:fld id="{FE42F5A2-FF28-DC48-9DB4-15812EF46DC9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424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 </a:t>
            </a:r>
            <a:fld id="{6446B948-DA08-E844-B2FF-F61E0D249EF2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4261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>
              <a:solidFill>
                <a:srgbClr val="00000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 </a:t>
            </a:r>
            <a:fld id="{BD77BB73-0AF2-5C4B-868C-8600E3A86116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4278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274638"/>
            <a:ext cx="8237165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8228641" cy="4800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 </a:t>
            </a:r>
            <a:fld id="{44AD42E5-DA76-FC46-9520-CC133004356C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6527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 </a:t>
            </a:r>
            <a:fld id="{422D5C7D-7003-5148-8B5E-AAF3EBD4A8AB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6274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 </a:t>
            </a:r>
            <a:fld id="{F1A26827-E50F-844D-9679-DAF128BCB1CB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9743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733425"/>
            <a:ext cx="1944688" cy="5430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92163" y="733425"/>
            <a:ext cx="5684837" cy="5430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 </a:t>
            </a:r>
            <a:fld id="{A11EB728-4D6B-1545-BCAF-80F64ACEE877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4681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93431"/>
            <a:ext cx="7659687" cy="1168400"/>
          </a:xfrm>
        </p:spPr>
        <p:txBody>
          <a:bodyPr anchor="t"/>
          <a:lstStyle>
            <a:lvl1pPr algn="l">
              <a:defRPr sz="4400" b="0" cap="none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1748136"/>
            <a:ext cx="6135687" cy="1633538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196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 rot="16200000">
            <a:off x="7551738" y="1401762"/>
            <a:ext cx="24384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Spring 2012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 rot="16200000">
            <a:off x="7469188" y="3930650"/>
            <a:ext cx="26035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Information Integration on the Web,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531225" y="5648325"/>
            <a:ext cx="549275" cy="396875"/>
          </a:xfrm>
          <a:prstGeom prst="bracketPair">
            <a:avLst>
              <a:gd name="adj" fmla="val 17949"/>
            </a:avLst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E3E40E2-C5DD-4A1C-AF1C-2C8A4871C8B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1444" y="274638"/>
            <a:ext cx="76200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1444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21444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83844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83844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5495544"/>
            <a:ext cx="8537878" cy="594360"/>
          </a:xfrm>
        </p:spPr>
        <p:txBody>
          <a:bodyPr anchor="b"/>
          <a:lstStyle>
            <a:lvl1pPr algn="ctr">
              <a:defRPr sz="2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799" y="6096000"/>
            <a:ext cx="8549639" cy="6096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04799" y="381000"/>
            <a:ext cx="8537879" cy="494284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6"/>
          </p:nvPr>
        </p:nvSpPr>
        <p:spPr>
          <a:xfrm>
            <a:off x="8531225" y="5648325"/>
            <a:ext cx="549275" cy="396875"/>
          </a:xfrm>
          <a:prstGeom prst="bracketPair">
            <a:avLst>
              <a:gd name="adj" fmla="val 17949"/>
            </a:avLst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D15B46C-A311-46F5-91A8-DAF4B5A6B18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04799" y="893627"/>
            <a:ext cx="8537879" cy="524417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6"/>
          </p:nvPr>
        </p:nvSpPr>
        <p:spPr>
          <a:xfrm>
            <a:off x="8531225" y="5648325"/>
            <a:ext cx="549275" cy="396875"/>
          </a:xfrm>
          <a:prstGeom prst="bracketPair">
            <a:avLst>
              <a:gd name="adj" fmla="val 17949"/>
            </a:avLst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D15B46C-A311-46F5-91A8-DAF4B5A6B18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223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3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199" y="274638"/>
            <a:ext cx="8279649" cy="1143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03779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199" y="1600200"/>
            <a:ext cx="8279649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81" r:id="rId1"/>
    <p:sldLayoutId id="2147483982" r:id="rId2"/>
    <p:sldLayoutId id="2147483983" r:id="rId3"/>
    <p:sldLayoutId id="2147483984" r:id="rId4"/>
    <p:sldLayoutId id="2147483985" r:id="rId5"/>
    <p:sldLayoutId id="2147483986" r:id="rId6"/>
    <p:sldLayoutId id="2147483987" r:id="rId7"/>
    <p:sldLayoutId id="2147483988" r:id="rId8"/>
    <p:sldLayoutId id="2147483992" r:id="rId9"/>
    <p:sldLayoutId id="2147483989" r:id="rId10"/>
    <p:sldLayoutId id="2147483990" r:id="rId11"/>
    <p:sldLayoutId id="2147483991" r:id="rId12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hf hdr="0"/>
  <p:txStyles>
    <p:titleStyle>
      <a:lvl1pPr algn="l" rtl="0" fontAlgn="base">
        <a:spcBef>
          <a:spcPct val="0"/>
        </a:spcBef>
        <a:spcAft>
          <a:spcPct val="0"/>
        </a:spcAft>
        <a:defRPr sz="4600" kern="1200" spc="-100">
          <a:solidFill>
            <a:schemeClr val="tx2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4600">
          <a:solidFill>
            <a:schemeClr val="tx2"/>
          </a:solidFill>
          <a:latin typeface="Cambria" pitchFamily="18" charset="0"/>
        </a:defRPr>
      </a:lvl2pPr>
      <a:lvl3pPr algn="l" rtl="0" fontAlgn="base">
        <a:spcBef>
          <a:spcPct val="0"/>
        </a:spcBef>
        <a:spcAft>
          <a:spcPct val="0"/>
        </a:spcAft>
        <a:defRPr sz="4600">
          <a:solidFill>
            <a:schemeClr val="tx2"/>
          </a:solidFill>
          <a:latin typeface="Cambria" pitchFamily="18" charset="0"/>
        </a:defRPr>
      </a:lvl3pPr>
      <a:lvl4pPr algn="l" rtl="0" fontAlgn="base">
        <a:spcBef>
          <a:spcPct val="0"/>
        </a:spcBef>
        <a:spcAft>
          <a:spcPct val="0"/>
        </a:spcAft>
        <a:defRPr sz="4600">
          <a:solidFill>
            <a:schemeClr val="tx2"/>
          </a:solidFill>
          <a:latin typeface="Cambria" pitchFamily="18" charset="0"/>
        </a:defRPr>
      </a:lvl4pPr>
      <a:lvl5pPr algn="l" rtl="0" fontAlgn="base">
        <a:spcBef>
          <a:spcPct val="0"/>
        </a:spcBef>
        <a:spcAft>
          <a:spcPct val="0"/>
        </a:spcAft>
        <a:defRPr sz="4600">
          <a:solidFill>
            <a:schemeClr val="tx2"/>
          </a:solidFill>
          <a:latin typeface="Cambria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600">
          <a:solidFill>
            <a:schemeClr val="tx2"/>
          </a:solidFill>
          <a:latin typeface="Cambria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600">
          <a:solidFill>
            <a:schemeClr val="tx2"/>
          </a:solidFill>
          <a:latin typeface="Cambria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600">
          <a:solidFill>
            <a:schemeClr val="tx2"/>
          </a:solidFill>
          <a:latin typeface="Cambria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600">
          <a:solidFill>
            <a:schemeClr val="tx2"/>
          </a:solidFill>
          <a:latin typeface="Cambria" pitchFamily="18" charset="0"/>
        </a:defRPr>
      </a:lvl9pPr>
    </p:titleStyle>
    <p:bodyStyle>
      <a:lvl1pPr marL="3429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39763" indent="-228600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Arial" charset="0"/>
        <a:buChar char="•"/>
        <a:defRPr sz="28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1004888" indent="-228600" algn="l" rtl="0" fontAlgn="base">
        <a:spcBef>
          <a:spcPct val="20000"/>
        </a:spcBef>
        <a:spcAft>
          <a:spcPct val="0"/>
        </a:spcAft>
        <a:buClr>
          <a:srgbClr val="D2CB6C"/>
        </a:buClr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79525" indent="-228600" algn="l" rtl="0" fontAlgn="base">
        <a:spcBef>
          <a:spcPct val="20000"/>
        </a:spcBef>
        <a:spcAft>
          <a:spcPct val="0"/>
        </a:spcAft>
        <a:buClr>
          <a:srgbClr val="95A39D"/>
        </a:buClr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163" indent="-228600" algn="l" rtl="0" fontAlgn="base">
        <a:spcBef>
          <a:spcPct val="20000"/>
        </a:spcBef>
        <a:spcAft>
          <a:spcPct val="0"/>
        </a:spcAft>
        <a:buClr>
          <a:srgbClr val="C89F5D"/>
        </a:buClr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302" name="Rectangle 6"/>
          <p:cNvSpPr>
            <a:spLocks noChangeArrowheads="1"/>
          </p:cNvSpPr>
          <p:nvPr/>
        </p:nvSpPr>
        <p:spPr bwMode="auto">
          <a:xfrm>
            <a:off x="0" y="0"/>
            <a:ext cx="611188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eaLnBrk="0" hangingPunct="0"/>
            <a:endParaRPr lang="en-US" smtClean="0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39305" name="Rectangle 9"/>
          <p:cNvSpPr>
            <a:spLocks noGrp="1" noChangeArrowheads="1"/>
          </p:cNvSpPr>
          <p:nvPr>
            <p:ph type="title"/>
          </p:nvPr>
        </p:nvSpPr>
        <p:spPr bwMode="auto">
          <a:xfrm>
            <a:off x="792163" y="733425"/>
            <a:ext cx="7775575" cy="792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39306" name="Rectangle 10"/>
          <p:cNvSpPr>
            <a:spLocks noGrp="1" noChangeArrowheads="1"/>
          </p:cNvSpPr>
          <p:nvPr>
            <p:ph type="body" idx="1"/>
          </p:nvPr>
        </p:nvSpPr>
        <p:spPr bwMode="auto">
          <a:xfrm>
            <a:off x="798513" y="1581150"/>
            <a:ext cx="7775575" cy="4583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39307" name="Rectangle 11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27088" y="6165850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/>
            </a:lvl1pPr>
          </a:lstStyle>
          <a:p>
            <a:endParaRPr lang="en-GB" smtClean="0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39308" name="Rectangle 1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/>
            </a:lvl1pPr>
          </a:lstStyle>
          <a:p>
            <a:endParaRPr lang="en-US" smtClean="0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39309" name="Rectangle 1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/>
            </a:lvl1pPr>
          </a:lstStyle>
          <a:p>
            <a:r>
              <a:rPr lang="en-US" smtClean="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fld id="{1C288FE9-25FB-B640-B5D0-465DE0D4ADA0}" type="slidenum">
              <a:rPr lang="en-US" smtClean="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rPr>
              <a:pPr/>
              <a:t>‹#›</a:t>
            </a:fld>
            <a:endParaRPr lang="en-US" smtClean="0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39310" name="Text Box 14"/>
          <p:cNvSpPr txBox="1">
            <a:spLocks noChangeArrowheads="1"/>
          </p:cNvSpPr>
          <p:nvPr/>
        </p:nvSpPr>
        <p:spPr bwMode="auto">
          <a:xfrm>
            <a:off x="830263" y="6235700"/>
            <a:ext cx="184150" cy="214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endParaRPr lang="en-US" sz="800" smtClean="0">
              <a:solidFill>
                <a:srgbClr val="959597"/>
              </a:solidFill>
              <a:latin typeface="TheSans B5 Plain" charset="0"/>
              <a:ea typeface="ＭＳ Ｐゴシック" charset="0"/>
              <a:cs typeface="ＭＳ Ｐゴシック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94" r:id="rId1"/>
    <p:sldLayoutId id="2147483995" r:id="rId2"/>
    <p:sldLayoutId id="2147483996" r:id="rId3"/>
    <p:sldLayoutId id="2147483997" r:id="rId4"/>
    <p:sldLayoutId id="2147483998" r:id="rId5"/>
    <p:sldLayoutId id="2147483999" r:id="rId6"/>
    <p:sldLayoutId id="2147484000" r:id="rId7"/>
    <p:sldLayoutId id="2147484001" r:id="rId8"/>
    <p:sldLayoutId id="2147484002" r:id="rId9"/>
    <p:sldLayoutId id="2147484003" r:id="rId10"/>
    <p:sldLayoutId id="2147484004" r:id="rId11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rtl="0" fontAlgn="base">
        <a:spcBef>
          <a:spcPct val="0"/>
        </a:spcBef>
        <a:spcAft>
          <a:spcPct val="0"/>
        </a:spcAft>
        <a:defRPr sz="3600" b="1">
          <a:solidFill>
            <a:srgbClr val="006F6C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600" b="1">
          <a:solidFill>
            <a:srgbClr val="006F6C"/>
          </a:solidFill>
          <a:latin typeface="Arial" charset="0"/>
          <a:ea typeface="ＭＳ Ｐゴシック" charset="0"/>
        </a:defRPr>
      </a:lvl2pPr>
      <a:lvl3pPr algn="l" rtl="0" fontAlgn="base">
        <a:spcBef>
          <a:spcPct val="0"/>
        </a:spcBef>
        <a:spcAft>
          <a:spcPct val="0"/>
        </a:spcAft>
        <a:defRPr sz="3600" b="1">
          <a:solidFill>
            <a:srgbClr val="006F6C"/>
          </a:solidFill>
          <a:latin typeface="Arial" charset="0"/>
          <a:ea typeface="ＭＳ Ｐゴシック" charset="0"/>
        </a:defRPr>
      </a:lvl3pPr>
      <a:lvl4pPr algn="l" rtl="0" fontAlgn="base">
        <a:spcBef>
          <a:spcPct val="0"/>
        </a:spcBef>
        <a:spcAft>
          <a:spcPct val="0"/>
        </a:spcAft>
        <a:defRPr sz="3600" b="1">
          <a:solidFill>
            <a:srgbClr val="006F6C"/>
          </a:solidFill>
          <a:latin typeface="Arial" charset="0"/>
          <a:ea typeface="ＭＳ Ｐゴシック" charset="0"/>
        </a:defRPr>
      </a:lvl4pPr>
      <a:lvl5pPr algn="l" rtl="0" fontAlgn="base">
        <a:spcBef>
          <a:spcPct val="0"/>
        </a:spcBef>
        <a:spcAft>
          <a:spcPct val="0"/>
        </a:spcAft>
        <a:defRPr sz="3600" b="1">
          <a:solidFill>
            <a:srgbClr val="006F6C"/>
          </a:solidFill>
          <a:latin typeface="Arial" charset="0"/>
          <a:ea typeface="ＭＳ Ｐゴシック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 b="1">
          <a:solidFill>
            <a:srgbClr val="006F6C"/>
          </a:solidFill>
          <a:latin typeface="Arial" charset="0"/>
          <a:ea typeface="ＭＳ Ｐゴシック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 b="1">
          <a:solidFill>
            <a:srgbClr val="006F6C"/>
          </a:solidFill>
          <a:latin typeface="Arial" charset="0"/>
          <a:ea typeface="ＭＳ Ｐゴシック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 b="1">
          <a:solidFill>
            <a:srgbClr val="006F6C"/>
          </a:solidFill>
          <a:latin typeface="Arial" charset="0"/>
          <a:ea typeface="ＭＳ Ｐゴシック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 b="1">
          <a:solidFill>
            <a:srgbClr val="006F6C"/>
          </a:solidFill>
          <a:latin typeface="Arial" charset="0"/>
          <a:ea typeface="ＭＳ Ｐゴシック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20000"/>
        </a:spcAft>
        <a:buClr>
          <a:srgbClr val="006F6C"/>
        </a:buClr>
        <a:buSzPct val="120000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20000"/>
        </a:spcAft>
        <a:buChar char="–"/>
        <a:defRPr sz="2000">
          <a:solidFill>
            <a:schemeClr val="tx1"/>
          </a:solidFill>
          <a:latin typeface="+mn-lt"/>
          <a:ea typeface="+mn-ea"/>
        </a:defRPr>
      </a:lvl2pPr>
      <a:lvl3pPr marL="1143000" indent="-228600" algn="l" rtl="0" fontAlgn="base">
        <a:spcBef>
          <a:spcPct val="20000"/>
        </a:spcBef>
        <a:spcAft>
          <a:spcPct val="20000"/>
        </a:spcAft>
        <a:buChar char="•"/>
        <a:defRPr>
          <a:solidFill>
            <a:schemeClr val="tx1"/>
          </a:solidFill>
          <a:latin typeface="+mn-lt"/>
          <a:ea typeface="+mn-ea"/>
        </a:defRPr>
      </a:lvl3pPr>
      <a:lvl4pPr marL="1600200" indent="-228600" algn="l" rtl="0" fontAlgn="base">
        <a:spcBef>
          <a:spcPct val="20000"/>
        </a:spcBef>
        <a:spcAft>
          <a:spcPct val="20000"/>
        </a:spcAft>
        <a:buChar char="–"/>
        <a:defRPr>
          <a:solidFill>
            <a:schemeClr val="tx1"/>
          </a:solidFill>
          <a:latin typeface="+mn-lt"/>
          <a:ea typeface="+mn-ea"/>
        </a:defRPr>
      </a:lvl4pPr>
      <a:lvl5pPr marL="2057400" indent="-228600" algn="l" rtl="0" fontAlgn="base">
        <a:spcBef>
          <a:spcPct val="20000"/>
        </a:spcBef>
        <a:spcAft>
          <a:spcPct val="20000"/>
        </a:spcAft>
        <a:buChar char="»"/>
        <a:defRPr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20000"/>
        </a:spcAft>
        <a:buChar char="»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20000"/>
        </a:spcAft>
        <a:buChar char="»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20000"/>
        </a:spcAft>
        <a:buChar char="»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20000"/>
        </a:spcAft>
        <a:buChar char="»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w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wmf"/><Relationship Id="rId4" Type="http://schemas.openxmlformats.org/officeDocument/2006/relationships/image" Target="../media/image19.w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w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wmf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w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w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4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3.wmf"/><Relationship Id="rId12" Type="http://schemas.openxmlformats.org/officeDocument/2006/relationships/image" Target="../media/image44.w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Relationship Id="rId4" Type="http://schemas.openxmlformats.org/officeDocument/2006/relationships/image" Target="../media/image36.wmf"/><Relationship Id="rId5" Type="http://schemas.openxmlformats.org/officeDocument/2006/relationships/image" Target="../media/image37.wmf"/><Relationship Id="rId6" Type="http://schemas.openxmlformats.org/officeDocument/2006/relationships/image" Target="../media/image38.wmf"/><Relationship Id="rId7" Type="http://schemas.openxmlformats.org/officeDocument/2006/relationships/image" Target="../media/image39.wmf"/><Relationship Id="rId8" Type="http://schemas.openxmlformats.org/officeDocument/2006/relationships/image" Target="../media/image40.png"/><Relationship Id="rId9" Type="http://schemas.openxmlformats.org/officeDocument/2006/relationships/image" Target="../media/image41.wmf"/><Relationship Id="rId10" Type="http://schemas.openxmlformats.org/officeDocument/2006/relationships/image" Target="../media/image42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6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6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6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6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6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6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6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6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6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6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6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lat.inf.tu-dresden.de/research/papers/2005/BaaderBrandtLutz-IJCAI-05.pdf" TargetMode="External"/><Relationship Id="rId3" Type="http://schemas.openxmlformats.org/officeDocument/2006/relationships/hyperlink" Target="http://www.webont.org/owled/2008dc/papers/owled2008dc_paper_3.pdf" TargetMode="Externa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9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1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2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3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4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4" Type="http://schemas.openxmlformats.org/officeDocument/2006/relationships/image" Target="../media/image56.png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7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7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7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7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7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7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7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4" Type="http://schemas.openxmlformats.org/officeDocument/2006/relationships/image" Target="../media/image56.png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4" Type="http://schemas.openxmlformats.org/officeDocument/2006/relationships/image" Target="../media/image56.png"/><Relationship Id="rId5" Type="http://schemas.openxmlformats.org/officeDocument/2006/relationships/image" Target="../media/image58.png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8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4" Type="http://schemas.openxmlformats.org/officeDocument/2006/relationships/image" Target="../media/image56.png"/><Relationship Id="rId5" Type="http://schemas.openxmlformats.org/officeDocument/2006/relationships/image" Target="../media/image58.png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9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4" Type="http://schemas.openxmlformats.org/officeDocument/2006/relationships/image" Target="../media/image56.png"/><Relationship Id="rId5" Type="http://schemas.openxmlformats.org/officeDocument/2006/relationships/image" Target="../media/image58.png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0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9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1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62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685800" y="1343643"/>
            <a:ext cx="7543800" cy="3163123"/>
          </a:xfrm>
        </p:spPr>
        <p:txBody>
          <a:bodyPr/>
          <a:lstStyle/>
          <a:p>
            <a:r>
              <a:rPr lang="en-US" dirty="0" smtClean="0"/>
              <a:t>OWL 2 Profiles: </a:t>
            </a:r>
            <a:br>
              <a:rPr lang="en-US" dirty="0" smtClean="0"/>
            </a:br>
            <a:r>
              <a:rPr lang="en-US" dirty="0" smtClean="0"/>
              <a:t>QL, EL, RL</a:t>
            </a:r>
            <a:endParaRPr lang="en-US" dirty="0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Jose Luis Ambite</a:t>
            </a:r>
          </a:p>
          <a:p>
            <a:r>
              <a:rPr lang="en-US" dirty="0" smtClean="0"/>
              <a:t>University of Southern California</a:t>
            </a:r>
          </a:p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/>
              <a:t>DL-Lite	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1346" y="1600200"/>
            <a:ext cx="8228641" cy="4800600"/>
          </a:xfrm>
        </p:spPr>
        <p:txBody>
          <a:bodyPr/>
          <a:lstStyle/>
          <a:p>
            <a:pPr eaLnBrk="1" hangingPunct="1">
              <a:defRPr/>
            </a:pPr>
            <a:r>
              <a:rPr lang="en-US" sz="2800" dirty="0" smtClean="0"/>
              <a:t>Family of Description Logics</a:t>
            </a:r>
          </a:p>
          <a:p>
            <a:pPr eaLnBrk="1" hangingPunct="1">
              <a:defRPr/>
            </a:pPr>
            <a:r>
              <a:rPr lang="en-US" sz="2800" dirty="0" smtClean="0"/>
              <a:t>Goals: </a:t>
            </a:r>
          </a:p>
          <a:p>
            <a:pPr lvl="1" eaLnBrk="1" hangingPunct="1">
              <a:defRPr/>
            </a:pPr>
            <a:r>
              <a:rPr lang="en-US" sz="2400" dirty="0" smtClean="0"/>
              <a:t>keep reasoning tasks (</a:t>
            </a:r>
            <a:r>
              <a:rPr lang="en-US" sz="2400" dirty="0" err="1" smtClean="0"/>
              <a:t>subsumption</a:t>
            </a:r>
            <a:r>
              <a:rPr lang="en-US" sz="2400" dirty="0" smtClean="0"/>
              <a:t>, </a:t>
            </a:r>
            <a:r>
              <a:rPr lang="en-US" sz="2400" dirty="0" err="1" smtClean="0"/>
              <a:t>satisfiability</a:t>
            </a:r>
            <a:r>
              <a:rPr lang="en-US" sz="2400" dirty="0" smtClean="0"/>
              <a:t>, classification, instance checking) polynomial in the size of the T-box and </a:t>
            </a:r>
            <a:r>
              <a:rPr lang="en-US" sz="2400" dirty="0"/>
              <a:t>A</a:t>
            </a:r>
            <a:r>
              <a:rPr lang="en-US" sz="2400" dirty="0" smtClean="0"/>
              <a:t>C</a:t>
            </a:r>
            <a:r>
              <a:rPr lang="en-US" sz="2400" baseline="30000" dirty="0" smtClean="0"/>
              <a:t>0</a:t>
            </a:r>
            <a:r>
              <a:rPr lang="en-US" sz="2400" dirty="0" smtClean="0"/>
              <a:t> in the size of the data</a:t>
            </a:r>
          </a:p>
          <a:p>
            <a:pPr lvl="1" eaLnBrk="1" hangingPunct="1">
              <a:defRPr/>
            </a:pPr>
            <a:r>
              <a:rPr lang="en-US" sz="2400" dirty="0" smtClean="0"/>
              <a:t>Keep conjunctive query answering in AC</a:t>
            </a:r>
            <a:r>
              <a:rPr lang="en-US" sz="2400" baseline="30000" dirty="0" smtClean="0"/>
              <a:t>0</a:t>
            </a:r>
            <a:r>
              <a:rPr lang="en-US" sz="2400" dirty="0" smtClean="0"/>
              <a:t> (rewrites to SQL!)</a:t>
            </a:r>
          </a:p>
          <a:p>
            <a:pPr lvl="1" eaLnBrk="1" hangingPunct="1">
              <a:defRPr/>
            </a:pPr>
            <a:endParaRPr lang="en-US" sz="2400" dirty="0" smtClean="0"/>
          </a:p>
          <a:p>
            <a:pPr eaLnBrk="1" hangingPunct="1">
              <a:defRPr/>
            </a:pPr>
            <a:r>
              <a:rPr lang="en-US" sz="2800" dirty="0" smtClean="0"/>
              <a:t>OWL2 QL is based on DL-</a:t>
            </a:r>
            <a:r>
              <a:rPr lang="en-US" sz="2800" dirty="0" err="1" smtClean="0"/>
              <a:t>Lite</a:t>
            </a:r>
            <a:r>
              <a:rPr lang="en-US" sz="2800" baseline="-25000" dirty="0" err="1" smtClean="0"/>
              <a:t>R</a:t>
            </a:r>
            <a:r>
              <a:rPr lang="en-US" sz="2800" dirty="0" smtClean="0"/>
              <a:t> </a:t>
            </a:r>
          </a:p>
          <a:p>
            <a:pPr lvl="1">
              <a:defRPr/>
            </a:pPr>
            <a:r>
              <a:rPr lang="en-US" sz="2400" dirty="0" smtClean="0"/>
              <a:t>We’ll cover DL-</a:t>
            </a:r>
            <a:r>
              <a:rPr lang="en-US" sz="2400" dirty="0" err="1" smtClean="0"/>
              <a:t>Lite</a:t>
            </a:r>
            <a:r>
              <a:rPr lang="en-US" sz="2400" baseline="-25000" dirty="0" err="1" smtClean="0"/>
              <a:t>A</a:t>
            </a:r>
            <a:r>
              <a:rPr lang="en-US" sz="2400" dirty="0" smtClean="0"/>
              <a:t> which is more expressive (although it relies on UNA to keep complexity low)</a:t>
            </a:r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286" y="4212013"/>
            <a:ext cx="7391400" cy="44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457199" y="6306210"/>
            <a:ext cx="812334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latin typeface="+mn-lt"/>
                <a:cs typeface="Arial"/>
              </a:rPr>
              <a:t>Diego </a:t>
            </a:r>
            <a:r>
              <a:rPr lang="en-US" sz="1200" dirty="0" err="1">
                <a:latin typeface="+mn-lt"/>
                <a:cs typeface="Arial"/>
              </a:rPr>
              <a:t>Calvanese</a:t>
            </a:r>
            <a:r>
              <a:rPr lang="en-US" sz="1200" dirty="0">
                <a:latin typeface="+mn-lt"/>
                <a:cs typeface="Arial"/>
              </a:rPr>
              <a:t>, Giuseppe De </a:t>
            </a:r>
            <a:r>
              <a:rPr lang="en-US" sz="1200" dirty="0" err="1">
                <a:latin typeface="+mn-lt"/>
                <a:cs typeface="Arial"/>
              </a:rPr>
              <a:t>Giacomo</a:t>
            </a:r>
            <a:r>
              <a:rPr lang="en-US" sz="1200" dirty="0">
                <a:latin typeface="+mn-lt"/>
                <a:cs typeface="Arial"/>
              </a:rPr>
              <a:t>, </a:t>
            </a:r>
            <a:r>
              <a:rPr lang="en-US" sz="1200" dirty="0" err="1">
                <a:latin typeface="+mn-lt"/>
                <a:cs typeface="Arial"/>
              </a:rPr>
              <a:t>Domenico</a:t>
            </a:r>
            <a:r>
              <a:rPr lang="en-US" sz="1200" dirty="0">
                <a:latin typeface="+mn-lt"/>
                <a:cs typeface="Arial"/>
              </a:rPr>
              <a:t> </a:t>
            </a:r>
            <a:r>
              <a:rPr lang="en-US" sz="1200" dirty="0" err="1">
                <a:latin typeface="+mn-lt"/>
                <a:cs typeface="Arial"/>
              </a:rPr>
              <a:t>Lembo</a:t>
            </a:r>
            <a:r>
              <a:rPr lang="en-US" sz="1200" dirty="0">
                <a:latin typeface="+mn-lt"/>
                <a:cs typeface="Arial"/>
              </a:rPr>
              <a:t>, Maurizio </a:t>
            </a:r>
            <a:r>
              <a:rPr lang="en-US" sz="1200" dirty="0" err="1">
                <a:latin typeface="+mn-lt"/>
                <a:cs typeface="Arial"/>
              </a:rPr>
              <a:t>Lenzerini</a:t>
            </a:r>
            <a:r>
              <a:rPr lang="en-US" sz="1200" dirty="0">
                <a:latin typeface="+mn-lt"/>
                <a:cs typeface="Arial"/>
              </a:rPr>
              <a:t>, and Riccardo </a:t>
            </a:r>
            <a:r>
              <a:rPr lang="en-US" sz="1200" dirty="0" err="1">
                <a:latin typeface="+mn-lt"/>
                <a:cs typeface="Arial"/>
              </a:rPr>
              <a:t>Rosati</a:t>
            </a:r>
            <a:r>
              <a:rPr lang="en-US" sz="1200" dirty="0">
                <a:latin typeface="+mn-lt"/>
                <a:cs typeface="Arial"/>
              </a:rPr>
              <a:t>. Tractable reasoning and efficient query answering in description logics: The DL-Lite family. Journal of Automated Reasoning, 39(3):385-429, 2007.</a:t>
            </a:r>
          </a:p>
        </p:txBody>
      </p:sp>
    </p:spTree>
    <p:extLst>
      <p:ext uri="{BB962C8B-B14F-4D97-AF65-F5344CB8AC3E}">
        <p14:creationId xmlns:p14="http://schemas.microsoft.com/office/powerpoint/2010/main" val="2402054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features of DL-</a:t>
            </a:r>
            <a:r>
              <a:rPr lang="en-US" dirty="0" err="1" smtClean="0"/>
              <a:t>Lite</a:t>
            </a:r>
            <a:r>
              <a:rPr lang="en-US" baseline="-25000" dirty="0" err="1" smtClean="0"/>
              <a:t>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8374417" cy="4800600"/>
          </a:xfrm>
        </p:spPr>
        <p:txBody>
          <a:bodyPr/>
          <a:lstStyle/>
          <a:p>
            <a:r>
              <a:rPr lang="en-US" sz="2400" dirty="0" smtClean="0"/>
              <a:t>DL</a:t>
            </a:r>
            <a:r>
              <a:rPr lang="en-US" sz="2400" dirty="0"/>
              <a:t>-</a:t>
            </a:r>
            <a:r>
              <a:rPr lang="en-US" sz="2400" dirty="0" err="1" smtClean="0"/>
              <a:t>Lite</a:t>
            </a:r>
            <a:r>
              <a:rPr lang="en-US" sz="2400" baseline="-25000" dirty="0" err="1" smtClean="0"/>
              <a:t>A,id</a:t>
            </a:r>
            <a:r>
              <a:rPr lang="en-US" sz="2400" dirty="0" smtClean="0"/>
              <a:t> </a:t>
            </a:r>
            <a:r>
              <a:rPr lang="en-US" sz="2400" dirty="0"/>
              <a:t>is an expressive member of the  DL-Lite family.</a:t>
            </a:r>
          </a:p>
          <a:p>
            <a:r>
              <a:rPr lang="en-US" sz="2400" dirty="0" smtClean="0"/>
              <a:t>Covers (most of) UML and Extended Entity-Relationship models</a:t>
            </a:r>
          </a:p>
          <a:p>
            <a:r>
              <a:rPr lang="en-US" sz="2400" dirty="0" smtClean="0"/>
              <a:t>Identification constraints ~ keys</a:t>
            </a:r>
          </a:p>
          <a:p>
            <a:r>
              <a:rPr lang="en-US" sz="2400" dirty="0" smtClean="0"/>
              <a:t>Distinguishes objects </a:t>
            </a:r>
            <a:r>
              <a:rPr lang="en-US" sz="2400" dirty="0"/>
              <a:t>and values:</a:t>
            </a:r>
          </a:p>
          <a:p>
            <a:pPr lvl="1"/>
            <a:r>
              <a:rPr lang="en-US" sz="2000" dirty="0"/>
              <a:t>Objects are elements of an abstract interpretation domain.</a:t>
            </a:r>
          </a:p>
          <a:p>
            <a:pPr lvl="1"/>
            <a:r>
              <a:rPr lang="en-US" sz="2000" dirty="0"/>
              <a:t>Values are elements of concrete data types, such as integers, </a:t>
            </a:r>
            <a:r>
              <a:rPr lang="en-US" sz="2000" dirty="0" smtClean="0"/>
              <a:t>strings</a:t>
            </a:r>
            <a:r>
              <a:rPr lang="en-US" sz="2000" dirty="0"/>
              <a:t> </a:t>
            </a:r>
            <a:r>
              <a:rPr lang="en-US" sz="2000" dirty="0" smtClean="0"/>
              <a:t>...</a:t>
            </a:r>
            <a:endParaRPr lang="en-US" sz="2000" dirty="0"/>
          </a:p>
          <a:p>
            <a:pPr lvl="1"/>
            <a:r>
              <a:rPr lang="en-US" sz="2000" dirty="0"/>
              <a:t>Values are connected to objects through attributes (rather than roles)</a:t>
            </a:r>
            <a:r>
              <a:rPr lang="en-US" sz="2000" dirty="0" smtClean="0"/>
              <a:t>.</a:t>
            </a:r>
            <a:endParaRPr lang="en-US" sz="2400" dirty="0" smtClean="0"/>
          </a:p>
          <a:p>
            <a:r>
              <a:rPr lang="en-US" sz="2400" dirty="0" smtClean="0"/>
              <a:t>Enjoys </a:t>
            </a:r>
            <a:r>
              <a:rPr lang="en-US" sz="2400" dirty="0"/>
              <a:t>FOL-</a:t>
            </a:r>
            <a:r>
              <a:rPr lang="en-US" sz="2400" dirty="0" err="1"/>
              <a:t>rewritability</a:t>
            </a:r>
            <a:r>
              <a:rPr lang="en-US" sz="2400" dirty="0"/>
              <a:t>, and hence is AC</a:t>
            </a:r>
            <a:r>
              <a:rPr lang="en-US" sz="2400" baseline="-25000" dirty="0"/>
              <a:t>0</a:t>
            </a:r>
            <a:r>
              <a:rPr lang="en-US" sz="2400" dirty="0"/>
              <a:t> in data </a:t>
            </a:r>
            <a:r>
              <a:rPr lang="en-US" sz="2400" dirty="0" smtClean="0"/>
              <a:t>complexity</a:t>
            </a:r>
          </a:p>
          <a:p>
            <a:pPr lvl="1"/>
            <a:r>
              <a:rPr lang="en-US" sz="2000" dirty="0" smtClean="0"/>
              <a:t>i.e., queries can be rewritten to relational algebra/calculus (SQL!)</a:t>
            </a:r>
            <a:endParaRPr lang="en-US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6729457" y="6550223"/>
            <a:ext cx="24145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 smtClean="0">
                <a:solidFill>
                  <a:srgbClr val="4F81BD"/>
                </a:solidFill>
                <a:latin typeface="+mn-lt"/>
              </a:rPr>
              <a:t>[based on slide by Diego </a:t>
            </a:r>
            <a:r>
              <a:rPr lang="en-US" sz="1200" dirty="0" err="1" smtClean="0">
                <a:solidFill>
                  <a:srgbClr val="4F81BD"/>
                </a:solidFill>
                <a:latin typeface="+mn-lt"/>
              </a:rPr>
              <a:t>Calvanese</a:t>
            </a:r>
            <a:r>
              <a:rPr lang="en-US" sz="1200" dirty="0" smtClean="0">
                <a:solidFill>
                  <a:srgbClr val="4F81BD"/>
                </a:solidFill>
                <a:latin typeface="+mn-lt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936063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695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264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941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6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969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33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630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6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261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Encoding UML diagrams in </a:t>
            </a:r>
            <a:br>
              <a:rPr lang="en-US" sz="3600" dirty="0" smtClean="0"/>
            </a:br>
            <a:r>
              <a:rPr lang="en-US" sz="3600" dirty="0" smtClean="0"/>
              <a:t>Description Logics</a:t>
            </a: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43735"/>
            <a:ext cx="9144000" cy="540091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971610" y="6614606"/>
            <a:ext cx="2172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00" dirty="0" smtClean="0">
                <a:solidFill>
                  <a:srgbClr val="4F81BD"/>
                </a:solidFill>
                <a:latin typeface="+mn-lt"/>
              </a:rPr>
              <a:t>[based on slide from Diego </a:t>
            </a:r>
            <a:r>
              <a:rPr lang="en-US" sz="1000" dirty="0" err="1" smtClean="0">
                <a:solidFill>
                  <a:srgbClr val="4F81BD"/>
                </a:solidFill>
                <a:latin typeface="+mn-lt"/>
              </a:rPr>
              <a:t>Calvanese</a:t>
            </a:r>
            <a:r>
              <a:rPr lang="en-US" sz="1000" dirty="0">
                <a:solidFill>
                  <a:srgbClr val="4F81BD"/>
                </a:solidFill>
                <a:latin typeface="+mn-lt"/>
              </a:rPr>
              <a:t>]</a:t>
            </a:r>
            <a:endParaRPr lang="en-US" sz="1000" dirty="0" smtClean="0">
              <a:solidFill>
                <a:srgbClr val="4F81BD"/>
              </a:solidFill>
              <a:latin typeface="+mn-l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306954" y="2710314"/>
            <a:ext cx="3798778" cy="544331"/>
          </a:xfrm>
          <a:prstGeom prst="rect">
            <a:avLst/>
          </a:prstGeom>
          <a:noFill/>
          <a:ln w="28575" cmpd="sng">
            <a:solidFill>
              <a:schemeClr val="accent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dirty="0">
              <a:latin typeface="+mn-lt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463440" y="5210141"/>
            <a:ext cx="3642292" cy="346569"/>
          </a:xfrm>
          <a:prstGeom prst="rect">
            <a:avLst/>
          </a:prstGeom>
          <a:noFill/>
          <a:ln w="28575" cmpd="sng">
            <a:solidFill>
              <a:schemeClr val="accent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dirty="0">
              <a:latin typeface="+mn-lt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966587" y="4341921"/>
            <a:ext cx="791057" cy="346569"/>
          </a:xfrm>
          <a:prstGeom prst="rect">
            <a:avLst/>
          </a:prstGeom>
          <a:noFill/>
          <a:ln w="28575" cmpd="sng">
            <a:solidFill>
              <a:schemeClr val="accent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dirty="0">
              <a:latin typeface="+mn-lt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615819" y="2067513"/>
            <a:ext cx="468562" cy="346569"/>
          </a:xfrm>
          <a:prstGeom prst="rect">
            <a:avLst/>
          </a:prstGeom>
          <a:noFill/>
          <a:ln w="28575" cmpd="sng">
            <a:solidFill>
              <a:schemeClr val="accent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42102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0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199" y="274638"/>
            <a:ext cx="8237165" cy="870634"/>
          </a:xfrm>
        </p:spPr>
        <p:txBody>
          <a:bodyPr/>
          <a:lstStyle/>
          <a:p>
            <a:r>
              <a:rPr lang="en-US" dirty="0" smtClean="0"/>
              <a:t>OWL2 DL: SROIQ(D)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4804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7" t="13623" r="10386" b="12038"/>
          <a:stretch/>
        </p:blipFill>
        <p:spPr bwMode="auto">
          <a:xfrm>
            <a:off x="264902" y="1209304"/>
            <a:ext cx="8523622" cy="556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509946" y="6550223"/>
            <a:ext cx="2634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 smtClean="0">
                <a:solidFill>
                  <a:srgbClr val="4F81BD"/>
                </a:solidFill>
                <a:latin typeface="+mn-lt"/>
              </a:rPr>
              <a:t>based on slide from Pascal </a:t>
            </a:r>
            <a:r>
              <a:rPr lang="en-US" sz="1400" dirty="0" err="1" smtClean="0">
                <a:solidFill>
                  <a:srgbClr val="4F81BD"/>
                </a:solidFill>
                <a:latin typeface="+mn-lt"/>
              </a:rPr>
              <a:t>Hitzler</a:t>
            </a:r>
            <a:endParaRPr lang="en-US" sz="1400" dirty="0" smtClean="0">
              <a:solidFill>
                <a:srgbClr val="4F81BD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14054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Conjunctive Query Answering in DL-Lite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Check whether the database (</a:t>
            </a:r>
            <a:r>
              <a:rPr lang="en-US" sz="2800" dirty="0" err="1" smtClean="0"/>
              <a:t>ABox</a:t>
            </a:r>
            <a:r>
              <a:rPr lang="en-US" sz="2800" dirty="0" smtClean="0"/>
              <a:t>) is consistent</a:t>
            </a:r>
          </a:p>
          <a:p>
            <a:pPr lvl="1"/>
            <a:r>
              <a:rPr lang="en-US" sz="2400" dirty="0" smtClean="0"/>
              <a:t>Turn negative inclusions and functionality assertions into queries that find witnesses that show a violation of the constraints</a:t>
            </a:r>
          </a:p>
          <a:p>
            <a:pPr lvl="1"/>
            <a:r>
              <a:rPr lang="en-US" sz="2400" dirty="0" smtClean="0"/>
              <a:t>If </a:t>
            </a:r>
            <a:r>
              <a:rPr lang="en-US" sz="2400" dirty="0" err="1" smtClean="0"/>
              <a:t>Abox</a:t>
            </a:r>
            <a:r>
              <a:rPr lang="en-US" sz="2400" dirty="0" smtClean="0"/>
              <a:t> is inconsistent, stop or repair. Otherwise</a:t>
            </a:r>
          </a:p>
          <a:p>
            <a:r>
              <a:rPr lang="en-US" sz="2800" dirty="0" smtClean="0"/>
              <a:t>Extend user query with ontology inferences</a:t>
            </a:r>
          </a:p>
          <a:p>
            <a:pPr lvl="1"/>
            <a:r>
              <a:rPr lang="en-US" sz="2400" dirty="0" smtClean="0"/>
              <a:t>Rewrite conjunctive user query into a union of conjunctive queries by compiling ontology inferences.</a:t>
            </a:r>
          </a:p>
          <a:p>
            <a:r>
              <a:rPr lang="en-US" sz="2800" dirty="0" smtClean="0"/>
              <a:t>Evaluate the rewritten (SQL) query over the database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681695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/>
              <a:t>Ontology Satisfiability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458200" cy="4525963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/>
              <a:t>Check negative inclusions (NIs) and functionality assertions</a:t>
            </a:r>
          </a:p>
          <a:p>
            <a:pPr eaLnBrk="1" hangingPunct="1">
              <a:defRPr/>
            </a:pPr>
            <a:r>
              <a:rPr lang="en-US" dirty="0" smtClean="0"/>
              <a:t>Compute closure of Negative Inclusions</a:t>
            </a:r>
          </a:p>
          <a:p>
            <a:pPr eaLnBrk="1" hangingPunct="1">
              <a:defRPr/>
            </a:pPr>
            <a:r>
              <a:rPr lang="en-US" dirty="0" smtClean="0"/>
              <a:t>Translate to test queries over the DB</a:t>
            </a:r>
          </a:p>
          <a:p>
            <a:pPr lvl="1" eaLnBrk="1" hangingPunct="1">
              <a:defRPr/>
            </a:pPr>
            <a:r>
              <a:rPr lang="en-US" dirty="0" smtClean="0"/>
              <a:t>If query returns a tuple, then KB is inconsistent</a:t>
            </a:r>
          </a:p>
        </p:txBody>
      </p:sp>
    </p:spTree>
    <p:extLst>
      <p:ext uri="{BB962C8B-B14F-4D97-AF65-F5344CB8AC3E}">
        <p14:creationId xmlns:p14="http://schemas.microsoft.com/office/powerpoint/2010/main" val="2706488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smtClean="0"/>
              <a:t>Computing the closure of Negative Inclusions (NIs)</a:t>
            </a:r>
            <a:endParaRPr lang="en-US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dirty="0" smtClean="0"/>
              <a:t>Take into account the interactions between </a:t>
            </a:r>
          </a:p>
          <a:p>
            <a:pPr marL="114300" indent="0">
              <a:buNone/>
            </a:pPr>
            <a:r>
              <a:rPr lang="en-US" dirty="0" smtClean="0"/>
              <a:t>negative and positive inclusions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5836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371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591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556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976"/>
          <a:stretch>
            <a:fillRect/>
          </a:stretch>
        </p:blipFill>
        <p:spPr bwMode="auto">
          <a:xfrm>
            <a:off x="0" y="76200"/>
            <a:ext cx="6126163" cy="2533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1331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3663" y="2819400"/>
            <a:ext cx="6418263" cy="2459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13319" name="Text Box 7"/>
          <p:cNvSpPr txBox="1">
            <a:spLocks noChangeArrowheads="1"/>
          </p:cNvSpPr>
          <p:nvPr/>
        </p:nvSpPr>
        <p:spPr bwMode="auto">
          <a:xfrm>
            <a:off x="6858000" y="2819400"/>
            <a:ext cx="21653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>
                <a:cs typeface="Arial" charset="0"/>
              </a:rPr>
              <a:t>Closure of </a:t>
            </a:r>
          </a:p>
          <a:p>
            <a:pPr>
              <a:defRPr/>
            </a:pPr>
            <a:r>
              <a:rPr lang="en-US" dirty="0">
                <a:cs typeface="Arial" charset="0"/>
              </a:rPr>
              <a:t>Negative Inclusions</a:t>
            </a:r>
          </a:p>
        </p:txBody>
      </p:sp>
      <p:pic>
        <p:nvPicPr>
          <p:cNvPr id="13320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3338" y="5410200"/>
            <a:ext cx="9369426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13321" name="Text Box 9"/>
          <p:cNvSpPr txBox="1">
            <a:spLocks noChangeArrowheads="1"/>
          </p:cNvSpPr>
          <p:nvPr/>
        </p:nvSpPr>
        <p:spPr bwMode="auto">
          <a:xfrm>
            <a:off x="6781800" y="1219200"/>
            <a:ext cx="18478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>
                <a:cs typeface="Arial" charset="0"/>
              </a:rPr>
              <a:t>Ontology (TBox)</a:t>
            </a:r>
          </a:p>
        </p:txBody>
      </p:sp>
      <p:sp>
        <p:nvSpPr>
          <p:cNvPr id="13322" name="Text Box 10"/>
          <p:cNvSpPr txBox="1">
            <a:spLocks noChangeArrowheads="1"/>
          </p:cNvSpPr>
          <p:nvPr/>
        </p:nvSpPr>
        <p:spPr bwMode="auto">
          <a:xfrm>
            <a:off x="6553200" y="4114800"/>
            <a:ext cx="19621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>
                <a:cs typeface="Arial" charset="0"/>
              </a:rPr>
              <a:t>Satisfiability Test </a:t>
            </a:r>
          </a:p>
          <a:p>
            <a:pPr>
              <a:defRPr/>
            </a:pPr>
            <a:r>
              <a:rPr lang="en-US">
                <a:cs typeface="Arial" charset="0"/>
              </a:rPr>
              <a:t>Queries</a:t>
            </a:r>
          </a:p>
        </p:txBody>
      </p:sp>
      <p:sp>
        <p:nvSpPr>
          <p:cNvPr id="13323" name="Line 11"/>
          <p:cNvSpPr>
            <a:spLocks noChangeShapeType="1"/>
          </p:cNvSpPr>
          <p:nvPr/>
        </p:nvSpPr>
        <p:spPr bwMode="auto">
          <a:xfrm flipH="1">
            <a:off x="7010400" y="4800600"/>
            <a:ext cx="1524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cs typeface="Arial" charset="0"/>
            </a:endParaRPr>
          </a:p>
        </p:txBody>
      </p:sp>
      <p:sp>
        <p:nvSpPr>
          <p:cNvPr id="13324" name="Line 12"/>
          <p:cNvSpPr>
            <a:spLocks noChangeShapeType="1"/>
          </p:cNvSpPr>
          <p:nvPr/>
        </p:nvSpPr>
        <p:spPr bwMode="auto">
          <a:xfrm flipH="1">
            <a:off x="6172200" y="3124200"/>
            <a:ext cx="5334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cs typeface="Arial" charset="0"/>
            </a:endParaRPr>
          </a:p>
        </p:txBody>
      </p:sp>
      <p:sp>
        <p:nvSpPr>
          <p:cNvPr id="13325" name="Line 13"/>
          <p:cNvSpPr>
            <a:spLocks noChangeShapeType="1"/>
          </p:cNvSpPr>
          <p:nvPr/>
        </p:nvSpPr>
        <p:spPr bwMode="auto">
          <a:xfrm flipH="1">
            <a:off x="6096000" y="1447800"/>
            <a:ext cx="609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cs typeface="Arial" charset="0"/>
            </a:endParaRPr>
          </a:p>
        </p:txBody>
      </p:sp>
      <p:sp>
        <p:nvSpPr>
          <p:cNvPr id="13326" name="Rectangle 14"/>
          <p:cNvSpPr>
            <a:spLocks noGrp="1" noChangeArrowheads="1"/>
          </p:cNvSpPr>
          <p:nvPr>
            <p:ph type="title"/>
          </p:nvPr>
        </p:nvSpPr>
        <p:spPr>
          <a:xfrm>
            <a:off x="6248400" y="152400"/>
            <a:ext cx="2743200" cy="792163"/>
          </a:xfrm>
          <a:ln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defRPr/>
            </a:pPr>
            <a:r>
              <a:rPr lang="en-US" sz="2800" smtClean="0"/>
              <a:t>Ontology Satisfiability</a:t>
            </a:r>
          </a:p>
        </p:txBody>
      </p:sp>
    </p:spTree>
    <p:extLst>
      <p:ext uri="{BB962C8B-B14F-4D97-AF65-F5344CB8AC3E}">
        <p14:creationId xmlns:p14="http://schemas.microsoft.com/office/powerpoint/2010/main" val="11708636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91" name="Picture 7"/>
          <p:cNvPicPr>
            <a:picLocks noGrp="1" noChangeAspect="1" noChangeArrowheads="1"/>
          </p:cNvPicPr>
          <p:nvPr>
            <p:ph type="title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28600" y="304800"/>
            <a:ext cx="6477000" cy="4421394"/>
          </a:xfrm>
        </p:spPr>
      </p:pic>
      <p:sp>
        <p:nvSpPr>
          <p:cNvPr id="16393" name="Text Box 9"/>
          <p:cNvSpPr txBox="1">
            <a:spLocks noChangeArrowheads="1"/>
          </p:cNvSpPr>
          <p:nvPr/>
        </p:nvSpPr>
        <p:spPr bwMode="auto">
          <a:xfrm>
            <a:off x="304800" y="4800600"/>
            <a:ext cx="8610600" cy="2057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r>
              <a:rPr lang="en-US" sz="2000" dirty="0">
                <a:cs typeface="Arial" charset="0"/>
              </a:rPr>
              <a:t>Assume we add</a:t>
            </a:r>
            <a:r>
              <a:rPr lang="en-US" sz="2000" dirty="0" smtClean="0">
                <a:cs typeface="Arial" charset="0"/>
              </a:rPr>
              <a:t>: (</a:t>
            </a:r>
            <a:r>
              <a:rPr lang="en-US" sz="2000" dirty="0" err="1">
                <a:cs typeface="Arial" charset="0"/>
              </a:rPr>
              <a:t>funct</a:t>
            </a:r>
            <a:r>
              <a:rPr lang="en-US" sz="2000" dirty="0">
                <a:cs typeface="Arial" charset="0"/>
              </a:rPr>
              <a:t> PLAYED-IN</a:t>
            </a:r>
            <a:r>
              <a:rPr lang="en-US" b="1" baseline="30000" dirty="0">
                <a:cs typeface="Arial" charset="0"/>
              </a:rPr>
              <a:t>-</a:t>
            </a:r>
            <a:r>
              <a:rPr lang="en-US" sz="2000" dirty="0" smtClean="0">
                <a:cs typeface="Arial" charset="0"/>
              </a:rPr>
              <a:t>)</a:t>
            </a:r>
            <a:endParaRPr lang="en-US" sz="2000" dirty="0">
              <a:cs typeface="Arial" charset="0"/>
            </a:endParaRPr>
          </a:p>
          <a:p>
            <a:pPr>
              <a:defRPr/>
            </a:pPr>
            <a:r>
              <a:rPr lang="en-US" sz="2000" dirty="0">
                <a:cs typeface="Arial" charset="0"/>
              </a:rPr>
              <a:t>The test query would be:</a:t>
            </a:r>
          </a:p>
          <a:p>
            <a:pPr>
              <a:defRPr/>
            </a:pPr>
            <a:endParaRPr lang="en-US" sz="2000" dirty="0">
              <a:cs typeface="Arial" charset="0"/>
            </a:endParaRPr>
          </a:p>
          <a:p>
            <a:pPr>
              <a:defRPr/>
            </a:pPr>
            <a:endParaRPr lang="en-US" sz="2000" dirty="0">
              <a:cs typeface="Arial" charset="0"/>
            </a:endParaRPr>
          </a:p>
          <a:p>
            <a:pPr>
              <a:defRPr/>
            </a:pPr>
            <a:r>
              <a:rPr lang="en-US" sz="2000" dirty="0">
                <a:cs typeface="Arial" charset="0"/>
              </a:rPr>
              <a:t>Then, the ontology would be inconsistent:</a:t>
            </a:r>
          </a:p>
          <a:p>
            <a:pPr>
              <a:defRPr/>
            </a:pPr>
            <a:endParaRPr lang="en-US" sz="2000" dirty="0">
              <a:cs typeface="Arial" charset="0"/>
            </a:endParaRPr>
          </a:p>
          <a:p>
            <a:pPr>
              <a:defRPr/>
            </a:pPr>
            <a:endParaRPr lang="en-US" sz="2000" dirty="0">
              <a:cs typeface="Arial" charset="0"/>
            </a:endParaRPr>
          </a:p>
          <a:p>
            <a:pPr>
              <a:defRPr/>
            </a:pPr>
            <a:endParaRPr lang="en-US" sz="2000" dirty="0">
              <a:cs typeface="Arial" charset="0"/>
            </a:endParaRPr>
          </a:p>
          <a:p>
            <a:pPr>
              <a:defRPr/>
            </a:pPr>
            <a:endParaRPr lang="en-US" sz="2000" dirty="0">
              <a:cs typeface="Arial" charset="0"/>
            </a:endParaRPr>
          </a:p>
          <a:p>
            <a:pPr>
              <a:defRPr/>
            </a:pPr>
            <a:endParaRPr lang="en-US" sz="2000" dirty="0">
              <a:cs typeface="Arial" charset="0"/>
            </a:endParaRPr>
          </a:p>
        </p:txBody>
      </p:sp>
      <p:pic>
        <p:nvPicPr>
          <p:cNvPr id="16394" name="Picture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5638800"/>
            <a:ext cx="8763000" cy="50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16396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6172200"/>
            <a:ext cx="2057400" cy="477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16397" name="Rectangle 13"/>
          <p:cNvSpPr>
            <a:spLocks noChangeArrowheads="1"/>
          </p:cNvSpPr>
          <p:nvPr/>
        </p:nvSpPr>
        <p:spPr bwMode="auto">
          <a:xfrm>
            <a:off x="6705600" y="152400"/>
            <a:ext cx="2286000" cy="7921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>
              <a:defRPr/>
            </a:pPr>
            <a:r>
              <a:rPr lang="en-US" sz="2800">
                <a:solidFill>
                  <a:schemeClr val="tx2"/>
                </a:solidFill>
                <a:cs typeface="Arial" charset="0"/>
              </a:rPr>
              <a:t>Ontology Satisfiability</a:t>
            </a:r>
          </a:p>
        </p:txBody>
      </p:sp>
    </p:spTree>
    <p:extLst>
      <p:ext uri="{BB962C8B-B14F-4D97-AF65-F5344CB8AC3E}">
        <p14:creationId xmlns:p14="http://schemas.microsoft.com/office/powerpoint/2010/main" val="22436383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9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/>
              <a:t>Query Answering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198" y="1600200"/>
            <a:ext cx="8539916" cy="48006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Tx/>
              <a:buNone/>
              <a:defRPr/>
            </a:pPr>
            <a:r>
              <a:rPr lang="en-US" dirty="0" smtClean="0"/>
              <a:t>Given conjunctive query Q:</a:t>
            </a:r>
          </a:p>
          <a:p>
            <a:pPr marL="114300" indent="0" eaLnBrk="1" hangingPunct="1">
              <a:lnSpc>
                <a:spcPct val="90000"/>
              </a:lnSpc>
              <a:buNone/>
              <a:defRPr/>
            </a:pPr>
            <a:r>
              <a:rPr lang="en-US" dirty="0" smtClean="0"/>
              <a:t>1. Compile </a:t>
            </a:r>
            <a:r>
              <a:rPr lang="en-US" dirty="0" smtClean="0"/>
              <a:t>ontology </a:t>
            </a:r>
            <a:r>
              <a:rPr lang="en-US" dirty="0" smtClean="0"/>
              <a:t>reasoning into query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dirty="0" smtClean="0"/>
              <a:t>Assume ontology </a:t>
            </a:r>
            <a:r>
              <a:rPr lang="en-US" dirty="0" err="1" smtClean="0"/>
              <a:t>satisfiable</a:t>
            </a:r>
            <a:r>
              <a:rPr lang="en-US" dirty="0" smtClean="0"/>
              <a:t>, consider only  positive inclusions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dirty="0" smtClean="0"/>
              <a:t>Yields a (large) union of conjunctive queries (UCQ)</a:t>
            </a:r>
          </a:p>
          <a:p>
            <a:pPr marL="114300" indent="0" eaLnBrk="1" hangingPunct="1">
              <a:lnSpc>
                <a:spcPct val="90000"/>
              </a:lnSpc>
              <a:buNone/>
              <a:defRPr/>
            </a:pPr>
            <a:r>
              <a:rPr lang="en-US" dirty="0" smtClean="0"/>
              <a:t>2. Evaluate the UCQ over a (relational) database</a:t>
            </a:r>
          </a:p>
        </p:txBody>
      </p:sp>
    </p:spTree>
    <p:extLst>
      <p:ext uri="{BB962C8B-B14F-4D97-AF65-F5344CB8AC3E}">
        <p14:creationId xmlns:p14="http://schemas.microsoft.com/office/powerpoint/2010/main" val="3608763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2613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OWL2 Description Logic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4300" indent="0" eaLnBrk="1" hangingPunct="1">
              <a:buNone/>
            </a:pPr>
            <a:r>
              <a:rPr lang="en-US" sz="2400" dirty="0">
                <a:latin typeface="Arial" charset="0"/>
                <a:ea typeface="ＭＳ Ｐゴシック" charset="0"/>
                <a:cs typeface="ＭＳ Ｐゴシック" charset="0"/>
                <a:sym typeface="Symbol" charset="0"/>
              </a:rPr>
              <a:t>OWL DL </a:t>
            </a:r>
            <a:r>
              <a:rPr lang="en-GB" sz="2400" dirty="0">
                <a:latin typeface="Arial" charset="0"/>
                <a:ea typeface="ＭＳ Ｐゴシック" charset="0"/>
                <a:cs typeface="ＭＳ Ｐゴシック" charset="0"/>
                <a:sym typeface="Symbol" charset="0"/>
              </a:rPr>
              <a:t>c</a:t>
            </a:r>
            <a:r>
              <a:rPr lang="en-GB" sz="2400" dirty="0" smtClean="0">
                <a:latin typeface="Arial" charset="0"/>
                <a:ea typeface="ＭＳ Ｐゴシック" charset="0"/>
                <a:cs typeface="ＭＳ Ｐゴシック" charset="0"/>
                <a:sym typeface="Symbol" charset="0"/>
              </a:rPr>
              <a:t>orresponds </a:t>
            </a:r>
            <a:r>
              <a:rPr lang="en-GB" sz="2400" dirty="0">
                <a:latin typeface="Arial" charset="0"/>
                <a:ea typeface="ＭＳ Ｐゴシック" charset="0"/>
                <a:cs typeface="ＭＳ Ｐゴシック" charset="0"/>
                <a:sym typeface="Symbol" charset="0"/>
              </a:rPr>
              <a:t>to a well-studied </a:t>
            </a:r>
            <a:r>
              <a:rPr lang="en-GB" sz="2400" b="1" dirty="0">
                <a:latin typeface="Arial" charset="0"/>
                <a:ea typeface="ＭＳ Ｐゴシック" charset="0"/>
                <a:cs typeface="ＭＳ Ｐゴシック" charset="0"/>
                <a:sym typeface="Symbol" charset="0"/>
              </a:rPr>
              <a:t>decidable</a:t>
            </a:r>
            <a:r>
              <a:rPr lang="en-GB" sz="2400" dirty="0">
                <a:latin typeface="Arial" charset="0"/>
                <a:ea typeface="ＭＳ Ｐゴシック" charset="0"/>
                <a:cs typeface="ＭＳ Ｐゴシック" charset="0"/>
                <a:sym typeface="Symbol" charset="0"/>
              </a:rPr>
              <a:t> description logic SROIQ(D)</a:t>
            </a:r>
            <a:endParaRPr lang="en-US" sz="2400" dirty="0">
              <a:latin typeface="Arial" charset="0"/>
              <a:ea typeface="ＭＳ Ｐゴシック" charset="0"/>
              <a:cs typeface="ＭＳ Ｐゴシック" charset="0"/>
              <a:sym typeface="Symbol" charset="0"/>
            </a:endParaRPr>
          </a:p>
          <a:p>
            <a:r>
              <a:rPr lang="en-US" sz="2400" dirty="0">
                <a:latin typeface="Arial" charset="0"/>
                <a:ea typeface="ＭＳ Ｐゴシック" charset="0"/>
                <a:sym typeface="Symbol" charset="0"/>
              </a:rPr>
              <a:t>2NExpTime-</a:t>
            </a:r>
            <a:r>
              <a:rPr lang="en-US" sz="2400" dirty="0" smtClean="0">
                <a:latin typeface="Arial" charset="0"/>
                <a:ea typeface="ＭＳ Ｐゴシック" charset="0"/>
                <a:sym typeface="Symbol" charset="0"/>
              </a:rPr>
              <a:t>complete (!!!)</a:t>
            </a:r>
            <a:endParaRPr lang="en-US" sz="2400" dirty="0">
              <a:latin typeface="Arial" charset="0"/>
              <a:ea typeface="ＭＳ Ｐゴシック" charset="0"/>
              <a:sym typeface="Symbol" charset="0"/>
            </a:endParaRPr>
          </a:p>
          <a:p>
            <a:r>
              <a:rPr lang="en-US" sz="2400" dirty="0">
                <a:latin typeface="Arial" charset="0"/>
                <a:ea typeface="ＭＳ Ｐゴシック" charset="0"/>
                <a:sym typeface="Symbol" charset="0"/>
              </a:rPr>
              <a:t>I</a:t>
            </a:r>
            <a:r>
              <a:rPr lang="en-US" sz="2400" dirty="0" smtClean="0">
                <a:latin typeface="Arial" charset="0"/>
                <a:ea typeface="ＭＳ Ｐゴシック" charset="0"/>
                <a:sym typeface="Symbol" charset="0"/>
              </a:rPr>
              <a:t>mplemented </a:t>
            </a:r>
            <a:r>
              <a:rPr lang="en-US" sz="2400" dirty="0" err="1" smtClean="0">
                <a:latin typeface="Arial" charset="0"/>
                <a:ea typeface="ＭＳ Ｐゴシック" charset="0"/>
                <a:sym typeface="Symbol" charset="0"/>
              </a:rPr>
              <a:t>reasoners</a:t>
            </a:r>
            <a:r>
              <a:rPr lang="en-US" sz="2400" dirty="0" smtClean="0">
                <a:latin typeface="Arial" charset="0"/>
                <a:ea typeface="ＭＳ Ｐゴシック" charset="0"/>
                <a:sym typeface="Symbol" charset="0"/>
              </a:rPr>
              <a:t>: Fact++, Hermit, Pellet, </a:t>
            </a:r>
            <a:r>
              <a:rPr lang="en-US" sz="2400" dirty="0" err="1" smtClean="0">
                <a:latin typeface="Arial" charset="0"/>
                <a:ea typeface="ＭＳ Ｐゴシック" charset="0"/>
                <a:sym typeface="Symbol" charset="0"/>
              </a:rPr>
              <a:t>RacerPro</a:t>
            </a:r>
            <a:r>
              <a:rPr lang="en-US" sz="2400" dirty="0" smtClean="0">
                <a:latin typeface="Arial" charset="0"/>
                <a:ea typeface="ＭＳ Ｐゴシック" charset="0"/>
                <a:sym typeface="Symbol" charset="0"/>
              </a:rPr>
              <a:t>  </a:t>
            </a:r>
          </a:p>
          <a:p>
            <a:pPr lvl="1" eaLnBrk="1" hangingPunct="1"/>
            <a:endParaRPr lang="en-US" sz="2000" dirty="0">
              <a:latin typeface="Arial" charset="0"/>
              <a:ea typeface="ＭＳ Ｐゴシック" charset="0"/>
              <a:sym typeface="Symbol" charset="0"/>
            </a:endParaRPr>
          </a:p>
          <a:p>
            <a:pPr marL="1143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8912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Query Rewriting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25309"/>
            <a:ext cx="9144000" cy="482674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188180" y="6550223"/>
            <a:ext cx="2955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 smtClean="0">
                <a:solidFill>
                  <a:srgbClr val="4F81BD"/>
                </a:solidFill>
                <a:latin typeface="+mn-lt"/>
              </a:rPr>
              <a:t>[based on slide from Diego </a:t>
            </a:r>
            <a:r>
              <a:rPr lang="en-US" sz="1400" dirty="0" err="1" smtClean="0">
                <a:solidFill>
                  <a:srgbClr val="4F81BD"/>
                </a:solidFill>
                <a:latin typeface="+mn-lt"/>
              </a:rPr>
              <a:t>Calvanese</a:t>
            </a:r>
            <a:r>
              <a:rPr lang="en-US" sz="1400" dirty="0">
                <a:solidFill>
                  <a:srgbClr val="4F81BD"/>
                </a:solidFill>
                <a:latin typeface="+mn-lt"/>
              </a:rPr>
              <a:t>]</a:t>
            </a:r>
            <a:endParaRPr lang="en-US" sz="1400" dirty="0" smtClean="0">
              <a:solidFill>
                <a:srgbClr val="4F81BD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89352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ja-JP" altLang="en-US" dirty="0" smtClean="0">
                <a:latin typeface="Arial"/>
              </a:rPr>
              <a:t>“</a:t>
            </a:r>
            <a:r>
              <a:rPr lang="en-US" dirty="0" smtClean="0"/>
              <a:t>Perfect” Reformulation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199" y="1213404"/>
            <a:ext cx="8387717" cy="4912759"/>
          </a:xfrm>
        </p:spPr>
        <p:txBody>
          <a:bodyPr/>
          <a:lstStyle/>
          <a:p>
            <a:pPr marL="114300" indent="0" eaLnBrk="1" hangingPunct="1">
              <a:buNone/>
              <a:defRPr/>
            </a:pPr>
            <a:r>
              <a:rPr lang="en-US" dirty="0" smtClean="0"/>
              <a:t>Essentially, </a:t>
            </a:r>
            <a:r>
              <a:rPr lang="en-US" dirty="0" smtClean="0"/>
              <a:t>include </a:t>
            </a:r>
            <a:r>
              <a:rPr lang="en-US" dirty="0" smtClean="0"/>
              <a:t>rule antecedents </a:t>
            </a:r>
            <a:r>
              <a:rPr lang="en-US" dirty="0" smtClean="0"/>
              <a:t>(“subclasses”</a:t>
            </a:r>
            <a:r>
              <a:rPr lang="en-US" dirty="0" smtClean="0"/>
              <a:t>) into copies of the query</a:t>
            </a:r>
            <a:endParaRPr lang="en-US" dirty="0" smtClean="0"/>
          </a:p>
        </p:txBody>
      </p:sp>
      <p:pic>
        <p:nvPicPr>
          <p:cNvPr id="15365" name="Picture 5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07" r="9490" b="3699"/>
          <a:stretch/>
        </p:blipFill>
        <p:spPr bwMode="auto">
          <a:xfrm>
            <a:off x="769028" y="2293463"/>
            <a:ext cx="6477000" cy="4167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246028" y="2608256"/>
            <a:ext cx="17253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+mn-lt"/>
              </a:rPr>
              <a:t>A</a:t>
            </a:r>
            <a:r>
              <a:rPr lang="en-US" baseline="-25000" dirty="0" smtClean="0">
                <a:latin typeface="+mn-lt"/>
              </a:rPr>
              <a:t>1</a:t>
            </a:r>
            <a:r>
              <a:rPr lang="en-US" dirty="0" smtClean="0">
                <a:latin typeface="+mn-lt"/>
              </a:rPr>
              <a:t>(x) </a:t>
            </a:r>
            <a:r>
              <a:rPr lang="en-US" dirty="0" smtClean="0">
                <a:latin typeface="+mn-lt"/>
                <a:sym typeface="Wingdings"/>
              </a:rPr>
              <a:t> A(x)</a:t>
            </a:r>
            <a:endParaRPr lang="en-US" dirty="0" smtClean="0">
              <a:latin typeface="+mn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178266" y="4648417"/>
            <a:ext cx="18183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+mn-lt"/>
              </a:rPr>
              <a:t>A(x) </a:t>
            </a:r>
            <a:r>
              <a:rPr lang="en-US" dirty="0" smtClean="0">
                <a:latin typeface="+mn-lt"/>
                <a:sym typeface="Wingdings"/>
              </a:rPr>
              <a:t> P(</a:t>
            </a:r>
            <a:r>
              <a:rPr lang="en-US" dirty="0" err="1" smtClean="0">
                <a:latin typeface="+mn-lt"/>
                <a:sym typeface="Wingdings"/>
              </a:rPr>
              <a:t>y,x</a:t>
            </a:r>
            <a:r>
              <a:rPr lang="en-US" dirty="0" smtClean="0">
                <a:latin typeface="+mn-lt"/>
                <a:sym typeface="Wingdings"/>
              </a:rPr>
              <a:t>)</a:t>
            </a:r>
            <a:endParaRPr lang="en-US" dirty="0" smtClean="0">
              <a:latin typeface="+mn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812186" y="3850137"/>
            <a:ext cx="3971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+mn-lt"/>
              </a:rPr>
              <a:t>…</a:t>
            </a:r>
            <a:endParaRPr lang="en-US" dirty="0" smtClean="0">
              <a:latin typeface="+mn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812186" y="5110082"/>
            <a:ext cx="3971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+mn-lt"/>
              </a:rPr>
              <a:t>…</a:t>
            </a:r>
            <a:endParaRPr lang="en-US" dirty="0" smtClean="0">
              <a:latin typeface="+mn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092955" y="5933393"/>
            <a:ext cx="21193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+mn-lt"/>
              </a:rPr>
              <a:t>P</a:t>
            </a:r>
            <a:r>
              <a:rPr lang="en-US" baseline="-25000" dirty="0" smtClean="0">
                <a:latin typeface="+mn-lt"/>
              </a:rPr>
              <a:t>1</a:t>
            </a:r>
            <a:r>
              <a:rPr lang="en-US" dirty="0" smtClean="0">
                <a:latin typeface="+mn-lt"/>
              </a:rPr>
              <a:t>(</a:t>
            </a:r>
            <a:r>
              <a:rPr lang="en-US" dirty="0" err="1" smtClean="0">
                <a:latin typeface="+mn-lt"/>
              </a:rPr>
              <a:t>x,y</a:t>
            </a:r>
            <a:r>
              <a:rPr lang="en-US" dirty="0" smtClean="0">
                <a:latin typeface="+mn-lt"/>
              </a:rPr>
              <a:t>) </a:t>
            </a:r>
            <a:r>
              <a:rPr lang="en-US" dirty="0" smtClean="0">
                <a:latin typeface="+mn-lt"/>
                <a:sym typeface="Wingdings"/>
              </a:rPr>
              <a:t> P(</a:t>
            </a:r>
            <a:r>
              <a:rPr lang="en-US" dirty="0" err="1" smtClean="0">
                <a:latin typeface="+mn-lt"/>
                <a:sym typeface="Wingdings"/>
              </a:rPr>
              <a:t>y,x</a:t>
            </a:r>
            <a:r>
              <a:rPr lang="en-US" dirty="0" smtClean="0">
                <a:latin typeface="+mn-lt"/>
                <a:sym typeface="Wingdings"/>
              </a:rPr>
              <a:t>)</a:t>
            </a:r>
            <a:endParaRPr lang="en-US" dirty="0" smtClean="0">
              <a:latin typeface="+mn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143618" y="6550223"/>
            <a:ext cx="10003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 smtClean="0">
                <a:solidFill>
                  <a:srgbClr val="4F81BD"/>
                </a:solidFill>
                <a:latin typeface="+mn-lt"/>
              </a:rPr>
              <a:t>[JL Ambite]</a:t>
            </a:r>
            <a:endParaRPr lang="en-US" sz="1400" dirty="0" smtClean="0">
              <a:solidFill>
                <a:srgbClr val="4F81BD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30085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/>
              <a:t>PerfectRef Algorithm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/>
          </a:p>
        </p:txBody>
      </p:sp>
      <p:pic>
        <p:nvPicPr>
          <p:cNvPr id="1946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301750"/>
            <a:ext cx="7418388" cy="540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08355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 rot="20824134">
            <a:off x="5454368" y="3402064"/>
            <a:ext cx="1305353" cy="369332"/>
          </a:xfrm>
          <a:prstGeom prst="rect">
            <a:avLst/>
          </a:prstGeom>
          <a:solidFill>
            <a:srgbClr val="FFFFFF">
              <a:alpha val="60000"/>
            </a:srgbClr>
          </a:solidFill>
        </p:spPr>
        <p:txBody>
          <a:bodyPr wrap="none" rtlCol="0">
            <a:spAutoFit/>
          </a:bodyPr>
          <a:lstStyle/>
          <a:p>
            <a:r>
              <a:rPr lang="en-US" sz="1800" b="1" dirty="0">
                <a:latin typeface="+mn-lt"/>
              </a:rPr>
              <a:t>c</a:t>
            </a:r>
            <a:r>
              <a:rPr lang="en-US" sz="1800" b="1" dirty="0" smtClean="0">
                <a:latin typeface="+mn-lt"/>
              </a:rPr>
              <a:t>onsequent</a:t>
            </a:r>
            <a:endParaRPr lang="en-US" sz="1800" b="1" dirty="0" smtClean="0">
              <a:latin typeface="+mn-lt"/>
            </a:endParaRPr>
          </a:p>
        </p:txBody>
      </p:sp>
      <p:sp>
        <p:nvSpPr>
          <p:cNvPr id="4" name="TextBox 3"/>
          <p:cNvSpPr txBox="1"/>
          <p:nvPr/>
        </p:nvSpPr>
        <p:spPr>
          <a:xfrm rot="20824134">
            <a:off x="3455834" y="3823802"/>
            <a:ext cx="1275484" cy="369332"/>
          </a:xfrm>
          <a:prstGeom prst="rect">
            <a:avLst/>
          </a:prstGeom>
          <a:solidFill>
            <a:srgbClr val="FFFFFF">
              <a:alpha val="60000"/>
            </a:srgbClr>
          </a:solidFill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latin typeface="+mn-lt"/>
              </a:rPr>
              <a:t>antecedent</a:t>
            </a:r>
            <a:endParaRPr lang="en-US" sz="1800" b="1" dirty="0" smtClean="0">
              <a:latin typeface="+mn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54406" y="2055717"/>
            <a:ext cx="15183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latin typeface="+mn-lt"/>
              </a:rPr>
              <a:t>AP(z) </a:t>
            </a:r>
            <a:r>
              <a:rPr lang="en-US" sz="2000" b="1" dirty="0" smtClean="0">
                <a:latin typeface="+mn-lt"/>
                <a:sym typeface="Wingdings"/>
              </a:rPr>
              <a:t> P(z)</a:t>
            </a:r>
            <a:endParaRPr lang="en-US" sz="2000" b="1" dirty="0" smtClean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43091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809046" y="1692837"/>
            <a:ext cx="16337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>
                <a:latin typeface="+mn-lt"/>
              </a:rPr>
              <a:t>t</a:t>
            </a:r>
            <a:r>
              <a:rPr lang="en-US" sz="2000" b="1" dirty="0" err="1" smtClean="0">
                <a:latin typeface="+mn-lt"/>
              </a:rPr>
              <a:t>e</a:t>
            </a:r>
            <a:r>
              <a:rPr lang="en-US" sz="2000" b="1" dirty="0" smtClean="0">
                <a:latin typeface="+mn-lt"/>
              </a:rPr>
              <a:t>(</a:t>
            </a:r>
            <a:r>
              <a:rPr lang="en-US" sz="2000" b="1" dirty="0" err="1">
                <a:latin typeface="+mn-lt"/>
              </a:rPr>
              <a:t>u</a:t>
            </a:r>
            <a:r>
              <a:rPr lang="en-US" sz="2000" b="1" dirty="0" err="1" smtClean="0">
                <a:latin typeface="+mn-lt"/>
              </a:rPr>
              <a:t>,z</a:t>
            </a:r>
            <a:r>
              <a:rPr lang="en-US" sz="2000" b="1" dirty="0" smtClean="0">
                <a:latin typeface="+mn-lt"/>
              </a:rPr>
              <a:t>) </a:t>
            </a:r>
            <a:r>
              <a:rPr lang="en-US" sz="2000" b="1" dirty="0" smtClean="0">
                <a:latin typeface="+mn-lt"/>
                <a:sym typeface="Wingdings"/>
              </a:rPr>
              <a:t> C(z)</a:t>
            </a:r>
            <a:endParaRPr lang="en-US" sz="2000" b="1" dirty="0" smtClean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26514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809046" y="1896957"/>
            <a:ext cx="18968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latin typeface="+mn-lt"/>
              </a:rPr>
              <a:t>P(z) </a:t>
            </a:r>
            <a:r>
              <a:rPr lang="en-US" sz="2000" b="1" dirty="0" smtClean="0">
                <a:latin typeface="+mn-lt"/>
                <a:sym typeface="Wingdings"/>
              </a:rPr>
              <a:t> </a:t>
            </a:r>
            <a:r>
              <a:rPr lang="en-US" sz="2000" b="1" dirty="0" err="1" smtClean="0">
                <a:latin typeface="+mn-lt"/>
              </a:rPr>
              <a:t>te</a:t>
            </a:r>
            <a:r>
              <a:rPr lang="en-US" sz="2000" b="1" dirty="0" smtClean="0">
                <a:latin typeface="+mn-lt"/>
              </a:rPr>
              <a:t>(</a:t>
            </a:r>
            <a:r>
              <a:rPr lang="en-US" sz="2000" b="1" dirty="0" smtClean="0">
                <a:latin typeface="+mn-lt"/>
              </a:rPr>
              <a:t>z, f(z))</a:t>
            </a:r>
            <a:endParaRPr lang="en-US" sz="2000" b="1" dirty="0" smtClean="0">
              <a:latin typeface="+mn-lt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6044027" y="3288665"/>
            <a:ext cx="1315398" cy="11340"/>
          </a:xfrm>
          <a:prstGeom prst="line">
            <a:avLst/>
          </a:prstGeom>
          <a:ln>
            <a:solidFill>
              <a:srgbClr val="C0504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9724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956461" y="3836135"/>
            <a:ext cx="18968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latin typeface="+mn-lt"/>
              </a:rPr>
              <a:t>P(z) </a:t>
            </a:r>
            <a:r>
              <a:rPr lang="en-US" sz="2000" b="1" dirty="0" smtClean="0">
                <a:latin typeface="+mn-lt"/>
                <a:sym typeface="Wingdings"/>
              </a:rPr>
              <a:t> </a:t>
            </a:r>
            <a:r>
              <a:rPr lang="en-US" sz="2000" b="1" dirty="0" err="1" smtClean="0">
                <a:latin typeface="+mn-lt"/>
              </a:rPr>
              <a:t>te</a:t>
            </a:r>
            <a:r>
              <a:rPr lang="en-US" sz="2000" b="1" dirty="0" smtClean="0">
                <a:latin typeface="+mn-lt"/>
              </a:rPr>
              <a:t>(</a:t>
            </a:r>
            <a:r>
              <a:rPr lang="en-US" sz="2000" b="1" dirty="0" smtClean="0">
                <a:latin typeface="+mn-lt"/>
              </a:rPr>
              <a:t>z, f(z))</a:t>
            </a:r>
            <a:endParaRPr lang="en-US" sz="2000" b="1" dirty="0" smtClean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03183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001819" y="1752674"/>
            <a:ext cx="18968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latin typeface="+mn-lt"/>
              </a:rPr>
              <a:t>P(z) </a:t>
            </a:r>
            <a:r>
              <a:rPr lang="en-US" sz="2000" b="1" dirty="0" smtClean="0">
                <a:latin typeface="+mn-lt"/>
                <a:sym typeface="Wingdings"/>
              </a:rPr>
              <a:t> </a:t>
            </a:r>
            <a:r>
              <a:rPr lang="en-US" sz="2000" b="1" dirty="0" err="1" smtClean="0">
                <a:latin typeface="+mn-lt"/>
              </a:rPr>
              <a:t>te</a:t>
            </a:r>
            <a:r>
              <a:rPr lang="en-US" sz="2000" b="1" dirty="0" smtClean="0">
                <a:latin typeface="+mn-lt"/>
              </a:rPr>
              <a:t>(</a:t>
            </a:r>
            <a:r>
              <a:rPr lang="en-US" sz="2000" b="1" dirty="0" smtClean="0">
                <a:latin typeface="+mn-lt"/>
              </a:rPr>
              <a:t>z, f(z))</a:t>
            </a:r>
            <a:endParaRPr lang="en-US" sz="2000" b="1" dirty="0" smtClean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74000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557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512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3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OWL2 Profiles</a:t>
            </a:r>
            <a:endParaRPr lang="en-US" dirty="0"/>
          </a:p>
        </p:txBody>
      </p:sp>
      <p:sp>
        <p:nvSpPr>
          <p:cNvPr id="482307" name="Rectangle 3"/>
          <p:cNvSpPr>
            <a:spLocks noGrp="1" noChangeArrowheads="1"/>
          </p:cNvSpPr>
          <p:nvPr>
            <p:ph idx="1"/>
          </p:nvPr>
        </p:nvSpPr>
        <p:spPr>
          <a:xfrm>
            <a:off x="457199" y="1600200"/>
            <a:ext cx="8468059" cy="4800600"/>
          </a:xfrm>
        </p:spPr>
        <p:txBody>
          <a:bodyPr/>
          <a:lstStyle/>
          <a:p>
            <a:pPr marL="114300" indent="0">
              <a:buNone/>
            </a:pPr>
            <a:r>
              <a:rPr lang="en-US" sz="2800" dirty="0"/>
              <a:t>OWL 2 defines three different tractable profiles:</a:t>
            </a:r>
          </a:p>
          <a:p>
            <a:r>
              <a:rPr lang="en-US" sz="2800" b="1" dirty="0" smtClean="0">
                <a:solidFill>
                  <a:srgbClr val="313796"/>
                </a:solidFill>
              </a:rPr>
              <a:t>QL</a:t>
            </a:r>
            <a:r>
              <a:rPr lang="en-US" sz="2800" dirty="0" smtClean="0"/>
              <a:t>: very fast (AC</a:t>
            </a:r>
            <a:r>
              <a:rPr lang="en-US" sz="2800" baseline="-25000" dirty="0" smtClean="0"/>
              <a:t>0</a:t>
            </a:r>
            <a:r>
              <a:rPr lang="en-US" sz="2800" dirty="0" smtClean="0"/>
              <a:t>) query answering using RDBMs (SQL)</a:t>
            </a:r>
          </a:p>
          <a:p>
            <a:pPr lvl="1"/>
            <a:r>
              <a:rPr lang="en-US" sz="2400" dirty="0" smtClean="0"/>
              <a:t>Useful for large datasets (stored in RDBs)</a:t>
            </a:r>
          </a:p>
          <a:p>
            <a:r>
              <a:rPr lang="en-US" sz="2800" b="1" dirty="0" smtClean="0">
                <a:solidFill>
                  <a:srgbClr val="313796"/>
                </a:solidFill>
              </a:rPr>
              <a:t>EL</a:t>
            </a:r>
            <a:r>
              <a:rPr lang="en-US" sz="2800" dirty="0"/>
              <a:t>: </a:t>
            </a:r>
            <a:r>
              <a:rPr lang="en-US" sz="2800" dirty="0" smtClean="0"/>
              <a:t>fast (P) </a:t>
            </a:r>
            <a:r>
              <a:rPr lang="en-US" sz="2800" dirty="0"/>
              <a:t>reasoning for schema and data</a:t>
            </a:r>
          </a:p>
          <a:p>
            <a:pPr lvl="1"/>
            <a:r>
              <a:rPr lang="en-US" sz="2400" dirty="0"/>
              <a:t>Useful for ontologies with large conceptual </a:t>
            </a:r>
            <a:r>
              <a:rPr lang="en-US" sz="2400" dirty="0" smtClean="0"/>
              <a:t>part</a:t>
            </a:r>
          </a:p>
          <a:p>
            <a:pPr lvl="1"/>
            <a:r>
              <a:rPr lang="en-US" sz="2400" dirty="0" smtClean="0"/>
              <a:t>Ex: biomedical ontologies, O(10</a:t>
            </a:r>
            <a:r>
              <a:rPr lang="en-US" sz="2400" baseline="30000" dirty="0" smtClean="0"/>
              <a:t>5</a:t>
            </a:r>
            <a:r>
              <a:rPr lang="en-US" sz="2400" dirty="0" smtClean="0"/>
              <a:t>) concepts</a:t>
            </a:r>
            <a:endParaRPr lang="en-US" sz="2400" dirty="0"/>
          </a:p>
          <a:p>
            <a:r>
              <a:rPr lang="en-US" sz="2800" b="1" dirty="0" smtClean="0">
                <a:solidFill>
                  <a:srgbClr val="313796"/>
                </a:solidFill>
              </a:rPr>
              <a:t>RL</a:t>
            </a:r>
            <a:r>
              <a:rPr lang="en-US" sz="2800" dirty="0"/>
              <a:t>: fast </a:t>
            </a:r>
            <a:r>
              <a:rPr lang="en-US" sz="2800" dirty="0" smtClean="0"/>
              <a:t>(</a:t>
            </a:r>
            <a:r>
              <a:rPr lang="en-US" sz="2800" dirty="0"/>
              <a:t>P</a:t>
            </a:r>
            <a:r>
              <a:rPr lang="en-US" sz="2800" dirty="0" smtClean="0"/>
              <a:t>) </a:t>
            </a:r>
            <a:r>
              <a:rPr lang="en-US" sz="2800" dirty="0"/>
              <a:t>query answering using rule-extended DBs</a:t>
            </a:r>
          </a:p>
          <a:p>
            <a:pPr lvl="1"/>
            <a:r>
              <a:rPr lang="en-US" sz="2400" dirty="0"/>
              <a:t>Useful for large datasets stored as RDF triples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169824" y="6614606"/>
            <a:ext cx="198002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00" dirty="0" smtClean="0">
                <a:solidFill>
                  <a:srgbClr val="4F81BD"/>
                </a:solidFill>
                <a:latin typeface="+mn-lt"/>
              </a:rPr>
              <a:t>[based on slide from Ian </a:t>
            </a:r>
            <a:r>
              <a:rPr lang="en-US" sz="1000" dirty="0" err="1" smtClean="0">
                <a:solidFill>
                  <a:srgbClr val="4F81BD"/>
                </a:solidFill>
                <a:latin typeface="+mn-lt"/>
              </a:rPr>
              <a:t>Horrocks</a:t>
            </a:r>
            <a:r>
              <a:rPr lang="en-US" sz="1000" dirty="0" smtClean="0">
                <a:solidFill>
                  <a:srgbClr val="4F81BD"/>
                </a:solidFill>
                <a:latin typeface="+mn-lt"/>
              </a:rPr>
              <a:t>] </a:t>
            </a:r>
          </a:p>
        </p:txBody>
      </p:sp>
    </p:spTree>
    <p:extLst>
      <p:ext uri="{BB962C8B-B14F-4D97-AF65-F5344CB8AC3E}">
        <p14:creationId xmlns:p14="http://schemas.microsoft.com/office/powerpoint/2010/main" val="314478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3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3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3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3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3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3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30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2307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/>
              <a:t>Perfect reformulation example</a:t>
            </a:r>
          </a:p>
        </p:txBody>
      </p:sp>
      <p:pic>
        <p:nvPicPr>
          <p:cNvPr id="2048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447800"/>
            <a:ext cx="7696200" cy="1103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20486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2819400"/>
            <a:ext cx="5195888" cy="571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20487" name="Text Box 7"/>
          <p:cNvSpPr txBox="1">
            <a:spLocks noChangeArrowheads="1"/>
          </p:cNvSpPr>
          <p:nvPr/>
        </p:nvSpPr>
        <p:spPr bwMode="auto">
          <a:xfrm>
            <a:off x="6477000" y="2819400"/>
            <a:ext cx="13525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>
                <a:cs typeface="Arial" charset="0"/>
              </a:rPr>
              <a:t>User Query</a:t>
            </a:r>
          </a:p>
        </p:txBody>
      </p:sp>
      <p:sp>
        <p:nvSpPr>
          <p:cNvPr id="20488" name="Text Box 8"/>
          <p:cNvSpPr txBox="1">
            <a:spLocks noChangeArrowheads="1"/>
          </p:cNvSpPr>
          <p:nvPr/>
        </p:nvSpPr>
        <p:spPr bwMode="auto">
          <a:xfrm>
            <a:off x="7696200" y="1676400"/>
            <a:ext cx="10985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>
                <a:cs typeface="Arial" charset="0"/>
              </a:rPr>
              <a:t>Ontology</a:t>
            </a:r>
          </a:p>
        </p:txBody>
      </p:sp>
      <p:pic>
        <p:nvPicPr>
          <p:cNvPr id="20489" name="Picture 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505200"/>
            <a:ext cx="4367213" cy="477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20490" name="Picture 1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3505200"/>
            <a:ext cx="2286000" cy="277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20491" name="Picture 1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4002088"/>
            <a:ext cx="5334000" cy="387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20492" name="Picture 1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4038600"/>
            <a:ext cx="2419350" cy="303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20493" name="Picture 1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4424363"/>
            <a:ext cx="3494088" cy="43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20494" name="Text Box 14"/>
          <p:cNvSpPr txBox="1">
            <a:spLocks noChangeArrowheads="1"/>
          </p:cNvSpPr>
          <p:nvPr/>
        </p:nvSpPr>
        <p:spPr bwMode="auto">
          <a:xfrm>
            <a:off x="6477000" y="4410075"/>
            <a:ext cx="1096963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600">
                <a:cs typeface="Arial" charset="0"/>
              </a:rPr>
              <a:t>unification</a:t>
            </a:r>
          </a:p>
        </p:txBody>
      </p:sp>
      <p:pic>
        <p:nvPicPr>
          <p:cNvPr id="20495" name="Picture 15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4876800"/>
            <a:ext cx="2586038" cy="422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20496" name="Picture 16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4953000"/>
            <a:ext cx="2490788" cy="303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20497" name="Picture 17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5334000"/>
            <a:ext cx="3276600" cy="452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20498" name="Picture 18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3513" y="5334000"/>
            <a:ext cx="2630487" cy="338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20499" name="Line 19"/>
          <p:cNvSpPr>
            <a:spLocks noChangeShapeType="1"/>
          </p:cNvSpPr>
          <p:nvPr/>
        </p:nvSpPr>
        <p:spPr bwMode="auto">
          <a:xfrm flipV="1">
            <a:off x="1143000" y="4038600"/>
            <a:ext cx="48006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cs typeface="Arial" charset="0"/>
            </a:endParaRPr>
          </a:p>
        </p:txBody>
      </p:sp>
      <p:sp>
        <p:nvSpPr>
          <p:cNvPr id="20500" name="Line 20"/>
          <p:cNvSpPr>
            <a:spLocks noChangeShapeType="1"/>
          </p:cNvSpPr>
          <p:nvPr/>
        </p:nvSpPr>
        <p:spPr bwMode="auto">
          <a:xfrm flipV="1">
            <a:off x="1295400" y="3581400"/>
            <a:ext cx="41148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cs typeface="Arial" charset="0"/>
            </a:endParaRPr>
          </a:p>
        </p:txBody>
      </p:sp>
      <p:sp>
        <p:nvSpPr>
          <p:cNvPr id="20501" name="Text Box 21"/>
          <p:cNvSpPr txBox="1">
            <a:spLocks noChangeArrowheads="1"/>
          </p:cNvSpPr>
          <p:nvPr/>
        </p:nvSpPr>
        <p:spPr bwMode="auto">
          <a:xfrm>
            <a:off x="4419600" y="3200400"/>
            <a:ext cx="1673225" cy="369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>
                <a:cs typeface="Arial" charset="0"/>
              </a:rPr>
              <a:t>Contained in 4</a:t>
            </a:r>
          </a:p>
        </p:txBody>
      </p:sp>
      <p:sp>
        <p:nvSpPr>
          <p:cNvPr id="20503" name="Text Box 23"/>
          <p:cNvSpPr txBox="1">
            <a:spLocks noChangeArrowheads="1"/>
          </p:cNvSpPr>
          <p:nvPr/>
        </p:nvSpPr>
        <p:spPr bwMode="auto">
          <a:xfrm>
            <a:off x="533400" y="3581400"/>
            <a:ext cx="311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>
                <a:cs typeface="Arial" charset="0"/>
              </a:rPr>
              <a:t>2</a:t>
            </a:r>
          </a:p>
        </p:txBody>
      </p:sp>
      <p:sp>
        <p:nvSpPr>
          <p:cNvPr id="20504" name="Text Box 24"/>
          <p:cNvSpPr txBox="1">
            <a:spLocks noChangeArrowheads="1"/>
          </p:cNvSpPr>
          <p:nvPr/>
        </p:nvSpPr>
        <p:spPr bwMode="auto">
          <a:xfrm>
            <a:off x="533400" y="2971800"/>
            <a:ext cx="311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>
                <a:cs typeface="Arial" charset="0"/>
              </a:rPr>
              <a:t>1</a:t>
            </a:r>
          </a:p>
        </p:txBody>
      </p:sp>
      <p:sp>
        <p:nvSpPr>
          <p:cNvPr id="20505" name="Text Box 25"/>
          <p:cNvSpPr txBox="1">
            <a:spLocks noChangeArrowheads="1"/>
          </p:cNvSpPr>
          <p:nvPr/>
        </p:nvSpPr>
        <p:spPr bwMode="auto">
          <a:xfrm>
            <a:off x="533400" y="4038600"/>
            <a:ext cx="311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>
                <a:cs typeface="Arial" charset="0"/>
              </a:rPr>
              <a:t>3</a:t>
            </a:r>
          </a:p>
        </p:txBody>
      </p:sp>
      <p:sp>
        <p:nvSpPr>
          <p:cNvPr id="20506" name="Text Box 26"/>
          <p:cNvSpPr txBox="1">
            <a:spLocks noChangeArrowheads="1"/>
          </p:cNvSpPr>
          <p:nvPr/>
        </p:nvSpPr>
        <p:spPr bwMode="auto">
          <a:xfrm>
            <a:off x="533400" y="4953000"/>
            <a:ext cx="311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>
                <a:cs typeface="Arial" charset="0"/>
              </a:rPr>
              <a:t>5</a:t>
            </a:r>
          </a:p>
        </p:txBody>
      </p:sp>
      <p:sp>
        <p:nvSpPr>
          <p:cNvPr id="20507" name="Text Box 27"/>
          <p:cNvSpPr txBox="1">
            <a:spLocks noChangeArrowheads="1"/>
          </p:cNvSpPr>
          <p:nvPr/>
        </p:nvSpPr>
        <p:spPr bwMode="auto">
          <a:xfrm>
            <a:off x="533400" y="5410200"/>
            <a:ext cx="311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>
                <a:cs typeface="Arial" charset="0"/>
              </a:rPr>
              <a:t>6</a:t>
            </a:r>
          </a:p>
        </p:txBody>
      </p:sp>
      <p:sp>
        <p:nvSpPr>
          <p:cNvPr id="20508" name="Text Box 28"/>
          <p:cNvSpPr txBox="1">
            <a:spLocks noChangeArrowheads="1"/>
          </p:cNvSpPr>
          <p:nvPr/>
        </p:nvSpPr>
        <p:spPr bwMode="auto">
          <a:xfrm>
            <a:off x="533400" y="4495800"/>
            <a:ext cx="311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>
                <a:cs typeface="Arial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4086296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94" grpId="0"/>
      <p:bldP spid="20501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Query Rewriting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25309"/>
            <a:ext cx="9144000" cy="482674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188180" y="6550223"/>
            <a:ext cx="2955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 smtClean="0">
                <a:solidFill>
                  <a:srgbClr val="4F81BD"/>
                </a:solidFill>
                <a:latin typeface="+mn-lt"/>
              </a:rPr>
              <a:t>[based on slide from Diego </a:t>
            </a:r>
            <a:r>
              <a:rPr lang="en-US" sz="1400" dirty="0" err="1" smtClean="0">
                <a:solidFill>
                  <a:srgbClr val="4F81BD"/>
                </a:solidFill>
                <a:latin typeface="+mn-lt"/>
              </a:rPr>
              <a:t>Calvanese</a:t>
            </a:r>
            <a:r>
              <a:rPr lang="en-US" sz="1400" dirty="0">
                <a:solidFill>
                  <a:srgbClr val="4F81BD"/>
                </a:solidFill>
                <a:latin typeface="+mn-lt"/>
              </a:rPr>
              <a:t>]</a:t>
            </a:r>
            <a:endParaRPr lang="en-US" sz="1400" dirty="0" smtClean="0">
              <a:solidFill>
                <a:srgbClr val="4F81BD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55149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1709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Query Rewriting </a:t>
            </a:r>
            <a:r>
              <a:rPr lang="en-US" dirty="0" smtClean="0"/>
              <a:t>Technique</a:t>
            </a:r>
            <a:endParaRPr lang="en-US" dirty="0"/>
          </a:p>
        </p:txBody>
      </p:sp>
      <p:sp>
        <p:nvSpPr>
          <p:cNvPr id="5191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Example:</a:t>
            </a:r>
          </a:p>
        </p:txBody>
      </p:sp>
      <p:pic>
        <p:nvPicPr>
          <p:cNvPr id="519172" name="Picture 4" descr="latex-image-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038" y="2335213"/>
            <a:ext cx="7834312" cy="287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9173" name="Rectangle 5"/>
          <p:cNvSpPr>
            <a:spLocks noChangeArrowheads="1"/>
          </p:cNvSpPr>
          <p:nvPr/>
        </p:nvSpPr>
        <p:spPr bwMode="auto">
          <a:xfrm>
            <a:off x="4913313" y="3821113"/>
            <a:ext cx="4070350" cy="188436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hangingPunct="0"/>
            <a:endParaRPr lang="en-US" smtClean="0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19174" name="Rectangle 6"/>
          <p:cNvSpPr>
            <a:spLocks noChangeArrowheads="1"/>
          </p:cNvSpPr>
          <p:nvPr/>
        </p:nvSpPr>
        <p:spPr bwMode="auto">
          <a:xfrm>
            <a:off x="949325" y="3398838"/>
            <a:ext cx="4070350" cy="188436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hangingPunct="0"/>
            <a:endParaRPr lang="en-US" smtClean="0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696561" y="6614606"/>
            <a:ext cx="145329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00" dirty="0" smtClean="0">
                <a:solidFill>
                  <a:srgbClr val="4F81BD"/>
                </a:solidFill>
                <a:latin typeface="+mn-lt"/>
              </a:rPr>
              <a:t>[slide by Ian </a:t>
            </a:r>
            <a:r>
              <a:rPr lang="en-US" sz="1000" dirty="0" err="1" smtClean="0">
                <a:solidFill>
                  <a:srgbClr val="4F81BD"/>
                </a:solidFill>
                <a:latin typeface="+mn-lt"/>
              </a:rPr>
              <a:t>Horrocks</a:t>
            </a:r>
            <a:r>
              <a:rPr lang="en-US" sz="1000" dirty="0" smtClean="0">
                <a:solidFill>
                  <a:srgbClr val="4F81BD"/>
                </a:solidFill>
                <a:latin typeface="+mn-lt"/>
              </a:rPr>
              <a:t>] </a:t>
            </a:r>
          </a:p>
        </p:txBody>
      </p:sp>
    </p:spTree>
    <p:extLst>
      <p:ext uri="{BB962C8B-B14F-4D97-AF65-F5344CB8AC3E}">
        <p14:creationId xmlns:p14="http://schemas.microsoft.com/office/powerpoint/2010/main" val="13602480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Query Rewriting </a:t>
            </a:r>
            <a:r>
              <a:rPr lang="en-US" dirty="0" smtClean="0"/>
              <a:t>Technique</a:t>
            </a:r>
            <a:endParaRPr lang="en-US" dirty="0"/>
          </a:p>
        </p:txBody>
      </p:sp>
      <p:sp>
        <p:nvSpPr>
          <p:cNvPr id="52121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Example:</a:t>
            </a:r>
          </a:p>
        </p:txBody>
      </p:sp>
      <p:pic>
        <p:nvPicPr>
          <p:cNvPr id="521220" name="Picture 4" descr="latex-image-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038" y="2335213"/>
            <a:ext cx="7834312" cy="287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1221" name="Rectangle 5"/>
          <p:cNvSpPr>
            <a:spLocks noChangeArrowheads="1"/>
          </p:cNvSpPr>
          <p:nvPr/>
        </p:nvSpPr>
        <p:spPr bwMode="auto">
          <a:xfrm>
            <a:off x="4913313" y="3821113"/>
            <a:ext cx="4070350" cy="188436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hangingPunct="0"/>
            <a:endParaRPr lang="en-US" smtClean="0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696561" y="6614606"/>
            <a:ext cx="145329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00" dirty="0" smtClean="0">
                <a:solidFill>
                  <a:srgbClr val="4F81BD"/>
                </a:solidFill>
                <a:latin typeface="+mn-lt"/>
              </a:rPr>
              <a:t>[slide by Ian </a:t>
            </a:r>
            <a:r>
              <a:rPr lang="en-US" sz="1000" dirty="0" err="1" smtClean="0">
                <a:solidFill>
                  <a:srgbClr val="4F81BD"/>
                </a:solidFill>
                <a:latin typeface="+mn-lt"/>
              </a:rPr>
              <a:t>Horrocks</a:t>
            </a:r>
            <a:r>
              <a:rPr lang="en-US" sz="1000" dirty="0" smtClean="0">
                <a:solidFill>
                  <a:srgbClr val="4F81BD"/>
                </a:solidFill>
                <a:latin typeface="+mn-lt"/>
              </a:rPr>
              <a:t>] </a:t>
            </a:r>
          </a:p>
        </p:txBody>
      </p:sp>
    </p:spTree>
    <p:extLst>
      <p:ext uri="{BB962C8B-B14F-4D97-AF65-F5344CB8AC3E}">
        <p14:creationId xmlns:p14="http://schemas.microsoft.com/office/powerpoint/2010/main" val="6493610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Query Rewriting </a:t>
            </a:r>
            <a:r>
              <a:rPr lang="en-US" dirty="0" smtClean="0"/>
              <a:t>Technique</a:t>
            </a:r>
            <a:endParaRPr lang="en-US" dirty="0"/>
          </a:p>
        </p:txBody>
      </p:sp>
      <p:sp>
        <p:nvSpPr>
          <p:cNvPr id="52326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Example:</a:t>
            </a:r>
          </a:p>
        </p:txBody>
      </p:sp>
      <p:pic>
        <p:nvPicPr>
          <p:cNvPr id="523268" name="Picture 4" descr="latex-image-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038" y="2335213"/>
            <a:ext cx="7834312" cy="287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3269" name="Rectangle 5"/>
          <p:cNvSpPr>
            <a:spLocks noChangeArrowheads="1"/>
          </p:cNvSpPr>
          <p:nvPr/>
        </p:nvSpPr>
        <p:spPr bwMode="auto">
          <a:xfrm>
            <a:off x="4913313" y="3821113"/>
            <a:ext cx="4070350" cy="188436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hangingPunct="0"/>
            <a:endParaRPr lang="en-US" smtClean="0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23270" name="Rectangle 6"/>
          <p:cNvSpPr>
            <a:spLocks noChangeArrowheads="1"/>
          </p:cNvSpPr>
          <p:nvPr/>
        </p:nvSpPr>
        <p:spPr bwMode="auto">
          <a:xfrm>
            <a:off x="860425" y="3783013"/>
            <a:ext cx="3560763" cy="1300162"/>
          </a:xfrm>
          <a:prstGeom prst="rect">
            <a:avLst/>
          </a:prstGeom>
          <a:solidFill>
            <a:schemeClr val="bg1">
              <a:alpha val="60001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hangingPunct="0"/>
            <a:endParaRPr lang="en-US" smtClean="0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696561" y="6614606"/>
            <a:ext cx="145329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00" dirty="0" smtClean="0">
                <a:solidFill>
                  <a:srgbClr val="4F81BD"/>
                </a:solidFill>
                <a:latin typeface="+mn-lt"/>
              </a:rPr>
              <a:t>[slide by Ian </a:t>
            </a:r>
            <a:r>
              <a:rPr lang="en-US" sz="1000" dirty="0" err="1" smtClean="0">
                <a:solidFill>
                  <a:srgbClr val="4F81BD"/>
                </a:solidFill>
                <a:latin typeface="+mn-lt"/>
              </a:rPr>
              <a:t>Horrocks</a:t>
            </a:r>
            <a:r>
              <a:rPr lang="en-US" sz="1000" dirty="0" smtClean="0">
                <a:solidFill>
                  <a:srgbClr val="4F81BD"/>
                </a:solidFill>
                <a:latin typeface="+mn-lt"/>
              </a:rPr>
              <a:t>] </a:t>
            </a:r>
          </a:p>
        </p:txBody>
      </p:sp>
    </p:spTree>
    <p:extLst>
      <p:ext uri="{BB962C8B-B14F-4D97-AF65-F5344CB8AC3E}">
        <p14:creationId xmlns:p14="http://schemas.microsoft.com/office/powerpoint/2010/main" val="29197832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31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199" y="280491"/>
            <a:ext cx="8237165" cy="1143000"/>
          </a:xfrm>
        </p:spPr>
        <p:txBody>
          <a:bodyPr/>
          <a:lstStyle/>
          <a:p>
            <a:r>
              <a:rPr lang="en-US" dirty="0"/>
              <a:t>Query Rewriting </a:t>
            </a:r>
            <a:r>
              <a:rPr lang="en-US" dirty="0" smtClean="0"/>
              <a:t>Technique</a:t>
            </a:r>
            <a:endParaRPr lang="en-US" dirty="0"/>
          </a:p>
        </p:txBody>
      </p:sp>
      <p:sp>
        <p:nvSpPr>
          <p:cNvPr id="52531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Example:</a:t>
            </a:r>
          </a:p>
        </p:txBody>
      </p:sp>
      <p:pic>
        <p:nvPicPr>
          <p:cNvPr id="525316" name="Picture 4" descr="latex-image-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038" y="2335213"/>
            <a:ext cx="7834312" cy="287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5317" name="Rectangle 5"/>
          <p:cNvSpPr>
            <a:spLocks noChangeArrowheads="1"/>
          </p:cNvSpPr>
          <p:nvPr/>
        </p:nvSpPr>
        <p:spPr bwMode="auto">
          <a:xfrm>
            <a:off x="4913313" y="4213225"/>
            <a:ext cx="4070350" cy="159226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hangingPunct="0"/>
            <a:endParaRPr lang="en-US" smtClean="0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25318" name="Rectangle 6"/>
          <p:cNvSpPr>
            <a:spLocks noChangeArrowheads="1"/>
          </p:cNvSpPr>
          <p:nvPr/>
        </p:nvSpPr>
        <p:spPr bwMode="auto">
          <a:xfrm>
            <a:off x="860425" y="3783013"/>
            <a:ext cx="3560763" cy="1300162"/>
          </a:xfrm>
          <a:prstGeom prst="rect">
            <a:avLst/>
          </a:prstGeom>
          <a:solidFill>
            <a:schemeClr val="bg1">
              <a:alpha val="60001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hangingPunct="0"/>
            <a:endParaRPr lang="en-US" smtClean="0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696561" y="6614606"/>
            <a:ext cx="145329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00" dirty="0" smtClean="0">
                <a:solidFill>
                  <a:srgbClr val="4F81BD"/>
                </a:solidFill>
                <a:latin typeface="+mn-lt"/>
              </a:rPr>
              <a:t>[slide by Ian </a:t>
            </a:r>
            <a:r>
              <a:rPr lang="en-US" sz="1000" dirty="0" err="1" smtClean="0">
                <a:solidFill>
                  <a:srgbClr val="4F81BD"/>
                </a:solidFill>
                <a:latin typeface="+mn-lt"/>
              </a:rPr>
              <a:t>Horrocks</a:t>
            </a:r>
            <a:r>
              <a:rPr lang="en-US" sz="1000" dirty="0" smtClean="0">
                <a:solidFill>
                  <a:srgbClr val="4F81BD"/>
                </a:solidFill>
                <a:latin typeface="+mn-lt"/>
              </a:rPr>
              <a:t>] </a:t>
            </a:r>
          </a:p>
        </p:txBody>
      </p:sp>
    </p:spTree>
    <p:extLst>
      <p:ext uri="{BB962C8B-B14F-4D97-AF65-F5344CB8AC3E}">
        <p14:creationId xmlns:p14="http://schemas.microsoft.com/office/powerpoint/2010/main" val="4456941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Query Rewriting Technique </a:t>
            </a:r>
          </a:p>
        </p:txBody>
      </p:sp>
      <p:sp>
        <p:nvSpPr>
          <p:cNvPr id="52736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Example:</a:t>
            </a:r>
          </a:p>
        </p:txBody>
      </p:sp>
      <p:pic>
        <p:nvPicPr>
          <p:cNvPr id="527364" name="Picture 4" descr="latex-image-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038" y="2335213"/>
            <a:ext cx="7834312" cy="287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7365" name="Rectangle 5"/>
          <p:cNvSpPr>
            <a:spLocks noChangeArrowheads="1"/>
          </p:cNvSpPr>
          <p:nvPr/>
        </p:nvSpPr>
        <p:spPr bwMode="auto">
          <a:xfrm>
            <a:off x="4913313" y="4213225"/>
            <a:ext cx="4070350" cy="159226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hangingPunct="0"/>
            <a:endParaRPr lang="en-US" smtClean="0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27366" name="Rectangle 6"/>
          <p:cNvSpPr>
            <a:spLocks noChangeArrowheads="1"/>
          </p:cNvSpPr>
          <p:nvPr/>
        </p:nvSpPr>
        <p:spPr bwMode="auto">
          <a:xfrm>
            <a:off x="860425" y="3371850"/>
            <a:ext cx="3560763" cy="384175"/>
          </a:xfrm>
          <a:prstGeom prst="rect">
            <a:avLst/>
          </a:prstGeom>
          <a:solidFill>
            <a:schemeClr val="bg1">
              <a:alpha val="60001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hangingPunct="0"/>
            <a:endParaRPr lang="en-US" smtClean="0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27367" name="Rectangle 7"/>
          <p:cNvSpPr>
            <a:spLocks noChangeArrowheads="1"/>
          </p:cNvSpPr>
          <p:nvPr/>
        </p:nvSpPr>
        <p:spPr bwMode="auto">
          <a:xfrm>
            <a:off x="1012825" y="4146550"/>
            <a:ext cx="3560763" cy="384175"/>
          </a:xfrm>
          <a:prstGeom prst="rect">
            <a:avLst/>
          </a:prstGeom>
          <a:solidFill>
            <a:schemeClr val="bg1">
              <a:alpha val="60001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hangingPunct="0"/>
            <a:endParaRPr lang="en-US" smtClean="0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27368" name="Rectangle 8"/>
          <p:cNvSpPr>
            <a:spLocks noChangeArrowheads="1"/>
          </p:cNvSpPr>
          <p:nvPr/>
        </p:nvSpPr>
        <p:spPr bwMode="auto">
          <a:xfrm>
            <a:off x="4989513" y="3776663"/>
            <a:ext cx="3863975" cy="384175"/>
          </a:xfrm>
          <a:prstGeom prst="rect">
            <a:avLst/>
          </a:prstGeom>
          <a:solidFill>
            <a:schemeClr val="bg1">
              <a:alpha val="60001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hangingPunct="0"/>
            <a:endParaRPr lang="en-US" smtClean="0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696561" y="6614606"/>
            <a:ext cx="145329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00" dirty="0" smtClean="0">
                <a:solidFill>
                  <a:srgbClr val="4F81BD"/>
                </a:solidFill>
                <a:latin typeface="+mn-lt"/>
              </a:rPr>
              <a:t>[slide by Ian </a:t>
            </a:r>
            <a:r>
              <a:rPr lang="en-US" sz="1000" dirty="0" err="1" smtClean="0">
                <a:solidFill>
                  <a:srgbClr val="4F81BD"/>
                </a:solidFill>
                <a:latin typeface="+mn-lt"/>
              </a:rPr>
              <a:t>Horrocks</a:t>
            </a:r>
            <a:r>
              <a:rPr lang="en-US" sz="1000" dirty="0" smtClean="0">
                <a:solidFill>
                  <a:srgbClr val="4F81BD"/>
                </a:solidFill>
                <a:latin typeface="+mn-lt"/>
              </a:rPr>
              <a:t>] </a:t>
            </a:r>
          </a:p>
        </p:txBody>
      </p:sp>
    </p:spTree>
    <p:extLst>
      <p:ext uri="{BB962C8B-B14F-4D97-AF65-F5344CB8AC3E}">
        <p14:creationId xmlns:p14="http://schemas.microsoft.com/office/powerpoint/2010/main" val="4705772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Query Rewriting </a:t>
            </a:r>
            <a:r>
              <a:rPr lang="en-US" dirty="0" smtClean="0"/>
              <a:t>Technique</a:t>
            </a:r>
            <a:endParaRPr lang="en-US" dirty="0"/>
          </a:p>
        </p:txBody>
      </p:sp>
      <p:sp>
        <p:nvSpPr>
          <p:cNvPr id="52941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Example:</a:t>
            </a:r>
          </a:p>
        </p:txBody>
      </p:sp>
      <p:pic>
        <p:nvPicPr>
          <p:cNvPr id="529412" name="Picture 4" descr="latex-image-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038" y="2335213"/>
            <a:ext cx="7834312" cy="287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9413" name="Rectangle 5"/>
          <p:cNvSpPr>
            <a:spLocks noChangeArrowheads="1"/>
          </p:cNvSpPr>
          <p:nvPr/>
        </p:nvSpPr>
        <p:spPr bwMode="auto">
          <a:xfrm>
            <a:off x="4913313" y="4565650"/>
            <a:ext cx="4070350" cy="13620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hangingPunct="0"/>
            <a:endParaRPr lang="en-US" smtClean="0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29414" name="Rectangle 6"/>
          <p:cNvSpPr>
            <a:spLocks noChangeArrowheads="1"/>
          </p:cNvSpPr>
          <p:nvPr/>
        </p:nvSpPr>
        <p:spPr bwMode="auto">
          <a:xfrm>
            <a:off x="860425" y="3371850"/>
            <a:ext cx="3560763" cy="384175"/>
          </a:xfrm>
          <a:prstGeom prst="rect">
            <a:avLst/>
          </a:prstGeom>
          <a:solidFill>
            <a:schemeClr val="bg1">
              <a:alpha val="60001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hangingPunct="0"/>
            <a:endParaRPr lang="en-US" smtClean="0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29415" name="Rectangle 7"/>
          <p:cNvSpPr>
            <a:spLocks noChangeArrowheads="1"/>
          </p:cNvSpPr>
          <p:nvPr/>
        </p:nvSpPr>
        <p:spPr bwMode="auto">
          <a:xfrm>
            <a:off x="1012825" y="4146550"/>
            <a:ext cx="3560763" cy="384175"/>
          </a:xfrm>
          <a:prstGeom prst="rect">
            <a:avLst/>
          </a:prstGeom>
          <a:solidFill>
            <a:schemeClr val="bg1">
              <a:alpha val="60001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hangingPunct="0"/>
            <a:endParaRPr lang="en-US" smtClean="0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29416" name="Rectangle 8"/>
          <p:cNvSpPr>
            <a:spLocks noChangeArrowheads="1"/>
          </p:cNvSpPr>
          <p:nvPr/>
        </p:nvSpPr>
        <p:spPr bwMode="auto">
          <a:xfrm>
            <a:off x="4989513" y="3776663"/>
            <a:ext cx="3863975" cy="384175"/>
          </a:xfrm>
          <a:prstGeom prst="rect">
            <a:avLst/>
          </a:prstGeom>
          <a:solidFill>
            <a:schemeClr val="bg1">
              <a:alpha val="60001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hangingPunct="0"/>
            <a:endParaRPr lang="en-US" smtClean="0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696561" y="6614606"/>
            <a:ext cx="145329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00" dirty="0" smtClean="0">
                <a:solidFill>
                  <a:srgbClr val="4F81BD"/>
                </a:solidFill>
                <a:latin typeface="+mn-lt"/>
              </a:rPr>
              <a:t>[slide by Ian </a:t>
            </a:r>
            <a:r>
              <a:rPr lang="en-US" sz="1000" dirty="0" err="1" smtClean="0">
                <a:solidFill>
                  <a:srgbClr val="4F81BD"/>
                </a:solidFill>
                <a:latin typeface="+mn-lt"/>
              </a:rPr>
              <a:t>Horrocks</a:t>
            </a:r>
            <a:r>
              <a:rPr lang="en-US" sz="1000" dirty="0" smtClean="0">
                <a:solidFill>
                  <a:srgbClr val="4F81BD"/>
                </a:solidFill>
                <a:latin typeface="+mn-lt"/>
              </a:rPr>
              <a:t>] </a:t>
            </a:r>
          </a:p>
        </p:txBody>
      </p:sp>
    </p:spTree>
    <p:extLst>
      <p:ext uri="{BB962C8B-B14F-4D97-AF65-F5344CB8AC3E}">
        <p14:creationId xmlns:p14="http://schemas.microsoft.com/office/powerpoint/2010/main" val="30694633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Query Rewriting </a:t>
            </a:r>
            <a:r>
              <a:rPr lang="en-US" dirty="0" smtClean="0"/>
              <a:t>Technique</a:t>
            </a:r>
            <a:endParaRPr lang="en-US" dirty="0"/>
          </a:p>
        </p:txBody>
      </p:sp>
      <p:sp>
        <p:nvSpPr>
          <p:cNvPr id="53145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Example:</a:t>
            </a:r>
          </a:p>
        </p:txBody>
      </p:sp>
      <p:pic>
        <p:nvPicPr>
          <p:cNvPr id="531460" name="Picture 4" descr="latex-image-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563" y="2335213"/>
            <a:ext cx="7834312" cy="287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1461" name="Rectangle 5"/>
          <p:cNvSpPr>
            <a:spLocks noChangeArrowheads="1"/>
          </p:cNvSpPr>
          <p:nvPr/>
        </p:nvSpPr>
        <p:spPr bwMode="auto">
          <a:xfrm>
            <a:off x="4913313" y="4565650"/>
            <a:ext cx="4070350" cy="13620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hangingPunct="0"/>
            <a:endParaRPr lang="en-US" smtClean="0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31462" name="Rectangle 6"/>
          <p:cNvSpPr>
            <a:spLocks noChangeArrowheads="1"/>
          </p:cNvSpPr>
          <p:nvPr/>
        </p:nvSpPr>
        <p:spPr bwMode="auto">
          <a:xfrm>
            <a:off x="860425" y="3783013"/>
            <a:ext cx="3560763" cy="384175"/>
          </a:xfrm>
          <a:prstGeom prst="rect">
            <a:avLst/>
          </a:prstGeom>
          <a:solidFill>
            <a:schemeClr val="bg1">
              <a:alpha val="60001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hangingPunct="0"/>
            <a:endParaRPr lang="en-US" smtClean="0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31463" name="Rectangle 7"/>
          <p:cNvSpPr>
            <a:spLocks noChangeArrowheads="1"/>
          </p:cNvSpPr>
          <p:nvPr/>
        </p:nvSpPr>
        <p:spPr bwMode="auto">
          <a:xfrm>
            <a:off x="1012825" y="4146550"/>
            <a:ext cx="3560763" cy="384175"/>
          </a:xfrm>
          <a:prstGeom prst="rect">
            <a:avLst/>
          </a:prstGeom>
          <a:solidFill>
            <a:schemeClr val="bg1">
              <a:alpha val="60001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hangingPunct="0"/>
            <a:endParaRPr lang="en-US" smtClean="0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31464" name="Rectangle 8"/>
          <p:cNvSpPr>
            <a:spLocks noChangeArrowheads="1"/>
          </p:cNvSpPr>
          <p:nvPr/>
        </p:nvSpPr>
        <p:spPr bwMode="auto">
          <a:xfrm>
            <a:off x="4989513" y="3776663"/>
            <a:ext cx="3863975" cy="384175"/>
          </a:xfrm>
          <a:prstGeom prst="rect">
            <a:avLst/>
          </a:prstGeom>
          <a:solidFill>
            <a:schemeClr val="bg1">
              <a:alpha val="60001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hangingPunct="0"/>
            <a:endParaRPr lang="en-US" smtClean="0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31465" name="Rectangle 9"/>
          <p:cNvSpPr>
            <a:spLocks noChangeArrowheads="1"/>
          </p:cNvSpPr>
          <p:nvPr/>
        </p:nvSpPr>
        <p:spPr bwMode="auto">
          <a:xfrm>
            <a:off x="5141913" y="3417888"/>
            <a:ext cx="3863975" cy="384175"/>
          </a:xfrm>
          <a:prstGeom prst="rect">
            <a:avLst/>
          </a:prstGeom>
          <a:solidFill>
            <a:schemeClr val="bg1">
              <a:alpha val="60001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hangingPunct="0"/>
            <a:endParaRPr lang="en-US" smtClean="0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696561" y="6614606"/>
            <a:ext cx="145329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00" dirty="0" smtClean="0">
                <a:solidFill>
                  <a:srgbClr val="4F81BD"/>
                </a:solidFill>
                <a:latin typeface="+mn-lt"/>
              </a:rPr>
              <a:t>[slide by Ian </a:t>
            </a:r>
            <a:r>
              <a:rPr lang="en-US" sz="1000" dirty="0" err="1" smtClean="0">
                <a:solidFill>
                  <a:srgbClr val="4F81BD"/>
                </a:solidFill>
                <a:latin typeface="+mn-lt"/>
              </a:rPr>
              <a:t>Horrocks</a:t>
            </a:r>
            <a:r>
              <a:rPr lang="en-US" sz="1000" dirty="0" smtClean="0">
                <a:solidFill>
                  <a:srgbClr val="4F81BD"/>
                </a:solidFill>
                <a:latin typeface="+mn-lt"/>
              </a:rPr>
              <a:t>] </a:t>
            </a:r>
          </a:p>
        </p:txBody>
      </p:sp>
    </p:spTree>
    <p:extLst>
      <p:ext uri="{BB962C8B-B14F-4D97-AF65-F5344CB8AC3E}">
        <p14:creationId xmlns:p14="http://schemas.microsoft.com/office/powerpoint/2010/main" val="4294074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Complexity of Query </a:t>
            </a:r>
            <a:r>
              <a:rPr lang="en-US" dirty="0"/>
              <a:t>Evaluation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b="1" dirty="0" smtClean="0"/>
              <a:t>Query complexity</a:t>
            </a:r>
            <a:r>
              <a:rPr lang="en-US" sz="2800" dirty="0" smtClean="0"/>
              <a:t>: complexity of evaluating queries q over an arbitrary, but fixed, database D, q(D), as the size of the queries grow</a:t>
            </a:r>
          </a:p>
          <a:p>
            <a:r>
              <a:rPr lang="en-US" sz="2800" b="1" dirty="0" smtClean="0"/>
              <a:t>Data complexity</a:t>
            </a:r>
            <a:r>
              <a:rPr lang="en-US" sz="2800" dirty="0" smtClean="0"/>
              <a:t>: </a:t>
            </a:r>
            <a:r>
              <a:rPr lang="en-US" sz="2800" dirty="0"/>
              <a:t>complexity of </a:t>
            </a:r>
            <a:r>
              <a:rPr lang="en-US" sz="2800" dirty="0" smtClean="0"/>
              <a:t>evaluating an arbitrary, but fixed, query </a:t>
            </a:r>
            <a:r>
              <a:rPr lang="en-US" sz="2800" dirty="0"/>
              <a:t>q over </a:t>
            </a:r>
            <a:r>
              <a:rPr lang="en-US" sz="2800" dirty="0" smtClean="0"/>
              <a:t>databases </a:t>
            </a:r>
            <a:r>
              <a:rPr lang="en-US" sz="2800" dirty="0"/>
              <a:t>D, q(D), as the size of the </a:t>
            </a:r>
            <a:r>
              <a:rPr lang="en-US" sz="2800" dirty="0" smtClean="0"/>
              <a:t>databases grow.</a:t>
            </a:r>
          </a:p>
          <a:p>
            <a:r>
              <a:rPr lang="en-US" sz="2800" b="1" dirty="0" smtClean="0"/>
              <a:t>Combined complexity</a:t>
            </a:r>
            <a:r>
              <a:rPr lang="en-US" sz="2800" dirty="0" smtClean="0"/>
              <a:t>: complexity of evaluating q(D) as both q and D grow.</a:t>
            </a:r>
            <a:endParaRPr lang="en-US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7149934" y="182677"/>
            <a:ext cx="18257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</a:t>
            </a:r>
            <a:r>
              <a:rPr lang="en-US" dirty="0" err="1"/>
              <a:t>Vardi</a:t>
            </a:r>
            <a:r>
              <a:rPr lang="en-US" dirty="0"/>
              <a:t>, 1982</a:t>
            </a:r>
            <a:r>
              <a:rPr lang="en-US" dirty="0" smtClean="0"/>
              <a:t>]</a:t>
            </a:r>
            <a:endParaRPr lang="en-US" dirty="0" smtClean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69818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Query Rewriting </a:t>
            </a:r>
            <a:r>
              <a:rPr lang="en-US" dirty="0" smtClean="0"/>
              <a:t>Technique</a:t>
            </a:r>
            <a:endParaRPr lang="en-US" dirty="0"/>
          </a:p>
        </p:txBody>
      </p:sp>
      <p:sp>
        <p:nvSpPr>
          <p:cNvPr id="53350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Example:</a:t>
            </a:r>
          </a:p>
        </p:txBody>
      </p:sp>
      <p:pic>
        <p:nvPicPr>
          <p:cNvPr id="533508" name="Picture 4" descr="latex-image-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563" y="2335213"/>
            <a:ext cx="7834312" cy="287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3509" name="Rectangle 5"/>
          <p:cNvSpPr>
            <a:spLocks noChangeArrowheads="1"/>
          </p:cNvSpPr>
          <p:nvPr/>
        </p:nvSpPr>
        <p:spPr bwMode="auto">
          <a:xfrm>
            <a:off x="4913313" y="4935538"/>
            <a:ext cx="4070350" cy="10699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hangingPunct="0"/>
            <a:endParaRPr lang="en-US" smtClean="0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33510" name="Rectangle 6"/>
          <p:cNvSpPr>
            <a:spLocks noChangeArrowheads="1"/>
          </p:cNvSpPr>
          <p:nvPr/>
        </p:nvSpPr>
        <p:spPr bwMode="auto">
          <a:xfrm>
            <a:off x="860425" y="3783013"/>
            <a:ext cx="3560763" cy="384175"/>
          </a:xfrm>
          <a:prstGeom prst="rect">
            <a:avLst/>
          </a:prstGeom>
          <a:solidFill>
            <a:schemeClr val="bg1">
              <a:alpha val="60001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hangingPunct="0"/>
            <a:endParaRPr lang="en-US" smtClean="0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33511" name="Rectangle 7"/>
          <p:cNvSpPr>
            <a:spLocks noChangeArrowheads="1"/>
          </p:cNvSpPr>
          <p:nvPr/>
        </p:nvSpPr>
        <p:spPr bwMode="auto">
          <a:xfrm>
            <a:off x="1012825" y="4146550"/>
            <a:ext cx="3560763" cy="384175"/>
          </a:xfrm>
          <a:prstGeom prst="rect">
            <a:avLst/>
          </a:prstGeom>
          <a:solidFill>
            <a:schemeClr val="bg1">
              <a:alpha val="60001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hangingPunct="0"/>
            <a:endParaRPr lang="en-US" smtClean="0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33512" name="Rectangle 8"/>
          <p:cNvSpPr>
            <a:spLocks noChangeArrowheads="1"/>
          </p:cNvSpPr>
          <p:nvPr/>
        </p:nvSpPr>
        <p:spPr bwMode="auto">
          <a:xfrm>
            <a:off x="4989513" y="3776663"/>
            <a:ext cx="3863975" cy="384175"/>
          </a:xfrm>
          <a:prstGeom prst="rect">
            <a:avLst/>
          </a:prstGeom>
          <a:solidFill>
            <a:schemeClr val="bg1">
              <a:alpha val="60001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hangingPunct="0"/>
            <a:endParaRPr lang="en-US" smtClean="0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33513" name="Rectangle 9"/>
          <p:cNvSpPr>
            <a:spLocks noChangeArrowheads="1"/>
          </p:cNvSpPr>
          <p:nvPr/>
        </p:nvSpPr>
        <p:spPr bwMode="auto">
          <a:xfrm>
            <a:off x="5141913" y="3417888"/>
            <a:ext cx="3863975" cy="384175"/>
          </a:xfrm>
          <a:prstGeom prst="rect">
            <a:avLst/>
          </a:prstGeom>
          <a:solidFill>
            <a:schemeClr val="bg1">
              <a:alpha val="60001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hangingPunct="0"/>
            <a:endParaRPr lang="en-US" smtClean="0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696561" y="6614606"/>
            <a:ext cx="145329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00" dirty="0" smtClean="0">
                <a:solidFill>
                  <a:srgbClr val="4F81BD"/>
                </a:solidFill>
                <a:latin typeface="+mn-lt"/>
              </a:rPr>
              <a:t>[slide by Ian </a:t>
            </a:r>
            <a:r>
              <a:rPr lang="en-US" sz="1000" dirty="0" err="1" smtClean="0">
                <a:solidFill>
                  <a:srgbClr val="4F81BD"/>
                </a:solidFill>
                <a:latin typeface="+mn-lt"/>
              </a:rPr>
              <a:t>Horrocks</a:t>
            </a:r>
            <a:r>
              <a:rPr lang="en-US" sz="1000" dirty="0" smtClean="0">
                <a:solidFill>
                  <a:srgbClr val="4F81BD"/>
                </a:solidFill>
                <a:latin typeface="+mn-lt"/>
              </a:rPr>
              <a:t>] </a:t>
            </a:r>
          </a:p>
        </p:txBody>
      </p:sp>
    </p:spTree>
    <p:extLst>
      <p:ext uri="{BB962C8B-B14F-4D97-AF65-F5344CB8AC3E}">
        <p14:creationId xmlns:p14="http://schemas.microsoft.com/office/powerpoint/2010/main" val="1215066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Query Rewriting </a:t>
            </a:r>
            <a:r>
              <a:rPr lang="en-US" dirty="0" smtClean="0"/>
              <a:t>Technique</a:t>
            </a:r>
            <a:endParaRPr lang="en-US" dirty="0"/>
          </a:p>
        </p:txBody>
      </p:sp>
      <p:sp>
        <p:nvSpPr>
          <p:cNvPr id="53555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Example:</a:t>
            </a:r>
          </a:p>
        </p:txBody>
      </p:sp>
      <p:pic>
        <p:nvPicPr>
          <p:cNvPr id="535556" name="Picture 4" descr="latex-image-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563" y="2335213"/>
            <a:ext cx="7834312" cy="287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5557" name="Rectangle 5"/>
          <p:cNvSpPr>
            <a:spLocks noChangeArrowheads="1"/>
          </p:cNvSpPr>
          <p:nvPr/>
        </p:nvSpPr>
        <p:spPr bwMode="auto">
          <a:xfrm>
            <a:off x="4913313" y="4935538"/>
            <a:ext cx="4070350" cy="10699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hangingPunct="0"/>
            <a:endParaRPr lang="en-US" smtClean="0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35558" name="Rectangle 6"/>
          <p:cNvSpPr>
            <a:spLocks noChangeArrowheads="1"/>
          </p:cNvSpPr>
          <p:nvPr/>
        </p:nvSpPr>
        <p:spPr bwMode="auto">
          <a:xfrm>
            <a:off x="860425" y="3783013"/>
            <a:ext cx="3560763" cy="384175"/>
          </a:xfrm>
          <a:prstGeom prst="rect">
            <a:avLst/>
          </a:prstGeom>
          <a:solidFill>
            <a:schemeClr val="bg1">
              <a:alpha val="60001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hangingPunct="0"/>
            <a:endParaRPr lang="en-US" smtClean="0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35559" name="Rectangle 7"/>
          <p:cNvSpPr>
            <a:spLocks noChangeArrowheads="1"/>
          </p:cNvSpPr>
          <p:nvPr/>
        </p:nvSpPr>
        <p:spPr bwMode="auto">
          <a:xfrm>
            <a:off x="1012825" y="3390900"/>
            <a:ext cx="3560763" cy="384175"/>
          </a:xfrm>
          <a:prstGeom prst="rect">
            <a:avLst/>
          </a:prstGeom>
          <a:solidFill>
            <a:schemeClr val="bg1">
              <a:alpha val="60001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hangingPunct="0"/>
            <a:endParaRPr lang="en-US" smtClean="0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35560" name="Rectangle 8"/>
          <p:cNvSpPr>
            <a:spLocks noChangeArrowheads="1"/>
          </p:cNvSpPr>
          <p:nvPr/>
        </p:nvSpPr>
        <p:spPr bwMode="auto">
          <a:xfrm>
            <a:off x="4989513" y="3776663"/>
            <a:ext cx="3863975" cy="384175"/>
          </a:xfrm>
          <a:prstGeom prst="rect">
            <a:avLst/>
          </a:prstGeom>
          <a:solidFill>
            <a:schemeClr val="bg1">
              <a:alpha val="60001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hangingPunct="0"/>
            <a:endParaRPr lang="en-US" smtClean="0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35561" name="Rectangle 9"/>
          <p:cNvSpPr>
            <a:spLocks noChangeArrowheads="1"/>
          </p:cNvSpPr>
          <p:nvPr/>
        </p:nvSpPr>
        <p:spPr bwMode="auto">
          <a:xfrm>
            <a:off x="5141913" y="3417888"/>
            <a:ext cx="3863975" cy="384175"/>
          </a:xfrm>
          <a:prstGeom prst="rect">
            <a:avLst/>
          </a:prstGeom>
          <a:solidFill>
            <a:schemeClr val="bg1">
              <a:alpha val="60001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hangingPunct="0"/>
            <a:endParaRPr lang="en-US" smtClean="0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35562" name="Rectangle 10"/>
          <p:cNvSpPr>
            <a:spLocks noChangeArrowheads="1"/>
          </p:cNvSpPr>
          <p:nvPr/>
        </p:nvSpPr>
        <p:spPr bwMode="auto">
          <a:xfrm>
            <a:off x="5141913" y="4117975"/>
            <a:ext cx="3863975" cy="384175"/>
          </a:xfrm>
          <a:prstGeom prst="rect">
            <a:avLst/>
          </a:prstGeom>
          <a:solidFill>
            <a:schemeClr val="bg1">
              <a:alpha val="60001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hangingPunct="0"/>
            <a:endParaRPr lang="en-US" smtClean="0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696561" y="6614606"/>
            <a:ext cx="145329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00" dirty="0" smtClean="0">
                <a:solidFill>
                  <a:srgbClr val="4F81BD"/>
                </a:solidFill>
                <a:latin typeface="+mn-lt"/>
              </a:rPr>
              <a:t>[slide by Ian </a:t>
            </a:r>
            <a:r>
              <a:rPr lang="en-US" sz="1000" dirty="0" err="1" smtClean="0">
                <a:solidFill>
                  <a:srgbClr val="4F81BD"/>
                </a:solidFill>
                <a:latin typeface="+mn-lt"/>
              </a:rPr>
              <a:t>Horrocks</a:t>
            </a:r>
            <a:r>
              <a:rPr lang="en-US" sz="1000" dirty="0" smtClean="0">
                <a:solidFill>
                  <a:srgbClr val="4F81BD"/>
                </a:solidFill>
                <a:latin typeface="+mn-lt"/>
              </a:rPr>
              <a:t>] </a:t>
            </a:r>
          </a:p>
        </p:txBody>
      </p:sp>
    </p:spTree>
    <p:extLst>
      <p:ext uri="{BB962C8B-B14F-4D97-AF65-F5344CB8AC3E}">
        <p14:creationId xmlns:p14="http://schemas.microsoft.com/office/powerpoint/2010/main" val="33871059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Query Rewriting </a:t>
            </a:r>
            <a:r>
              <a:rPr lang="en-US" dirty="0" smtClean="0"/>
              <a:t>Technique</a:t>
            </a:r>
            <a:endParaRPr lang="en-US" dirty="0"/>
          </a:p>
        </p:txBody>
      </p:sp>
      <p:sp>
        <p:nvSpPr>
          <p:cNvPr id="5376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Example:</a:t>
            </a:r>
          </a:p>
        </p:txBody>
      </p:sp>
      <p:pic>
        <p:nvPicPr>
          <p:cNvPr id="537604" name="Picture 4" descr="latex-image-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563" y="2335213"/>
            <a:ext cx="7834312" cy="287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7605" name="Rectangle 5"/>
          <p:cNvSpPr>
            <a:spLocks noChangeArrowheads="1"/>
          </p:cNvSpPr>
          <p:nvPr/>
        </p:nvSpPr>
        <p:spPr bwMode="auto">
          <a:xfrm>
            <a:off x="4913313" y="5337175"/>
            <a:ext cx="4070350" cy="75723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hangingPunct="0"/>
            <a:endParaRPr lang="en-US" smtClean="0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37606" name="Rectangle 6"/>
          <p:cNvSpPr>
            <a:spLocks noChangeArrowheads="1"/>
          </p:cNvSpPr>
          <p:nvPr/>
        </p:nvSpPr>
        <p:spPr bwMode="auto">
          <a:xfrm>
            <a:off x="860425" y="3783013"/>
            <a:ext cx="3560763" cy="384175"/>
          </a:xfrm>
          <a:prstGeom prst="rect">
            <a:avLst/>
          </a:prstGeom>
          <a:solidFill>
            <a:schemeClr val="bg1">
              <a:alpha val="60001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hangingPunct="0"/>
            <a:endParaRPr lang="en-US" smtClean="0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37607" name="Rectangle 7"/>
          <p:cNvSpPr>
            <a:spLocks noChangeArrowheads="1"/>
          </p:cNvSpPr>
          <p:nvPr/>
        </p:nvSpPr>
        <p:spPr bwMode="auto">
          <a:xfrm>
            <a:off x="1012825" y="3390900"/>
            <a:ext cx="3560763" cy="384175"/>
          </a:xfrm>
          <a:prstGeom prst="rect">
            <a:avLst/>
          </a:prstGeom>
          <a:solidFill>
            <a:schemeClr val="bg1">
              <a:alpha val="60001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hangingPunct="0"/>
            <a:endParaRPr lang="en-US" smtClean="0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37608" name="Rectangle 8"/>
          <p:cNvSpPr>
            <a:spLocks noChangeArrowheads="1"/>
          </p:cNvSpPr>
          <p:nvPr/>
        </p:nvSpPr>
        <p:spPr bwMode="auto">
          <a:xfrm>
            <a:off x="4989513" y="3776663"/>
            <a:ext cx="3863975" cy="384175"/>
          </a:xfrm>
          <a:prstGeom prst="rect">
            <a:avLst/>
          </a:prstGeom>
          <a:solidFill>
            <a:schemeClr val="bg1">
              <a:alpha val="60001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hangingPunct="0"/>
            <a:endParaRPr lang="en-US" smtClean="0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37609" name="Rectangle 9"/>
          <p:cNvSpPr>
            <a:spLocks noChangeArrowheads="1"/>
          </p:cNvSpPr>
          <p:nvPr/>
        </p:nvSpPr>
        <p:spPr bwMode="auto">
          <a:xfrm>
            <a:off x="5141913" y="3417888"/>
            <a:ext cx="3863975" cy="384175"/>
          </a:xfrm>
          <a:prstGeom prst="rect">
            <a:avLst/>
          </a:prstGeom>
          <a:solidFill>
            <a:schemeClr val="bg1">
              <a:alpha val="60001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hangingPunct="0"/>
            <a:endParaRPr lang="en-US" smtClean="0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37610" name="Rectangle 10"/>
          <p:cNvSpPr>
            <a:spLocks noChangeArrowheads="1"/>
          </p:cNvSpPr>
          <p:nvPr/>
        </p:nvSpPr>
        <p:spPr bwMode="auto">
          <a:xfrm>
            <a:off x="5141913" y="4117975"/>
            <a:ext cx="3863975" cy="384175"/>
          </a:xfrm>
          <a:prstGeom prst="rect">
            <a:avLst/>
          </a:prstGeom>
          <a:solidFill>
            <a:schemeClr val="bg1">
              <a:alpha val="60001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hangingPunct="0"/>
            <a:endParaRPr lang="en-US" smtClean="0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696561" y="6614606"/>
            <a:ext cx="145329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00" dirty="0" smtClean="0">
                <a:solidFill>
                  <a:srgbClr val="4F81BD"/>
                </a:solidFill>
                <a:latin typeface="+mn-lt"/>
              </a:rPr>
              <a:t>[slide by Ian </a:t>
            </a:r>
            <a:r>
              <a:rPr lang="en-US" sz="1000" dirty="0" err="1" smtClean="0">
                <a:solidFill>
                  <a:srgbClr val="4F81BD"/>
                </a:solidFill>
                <a:latin typeface="+mn-lt"/>
              </a:rPr>
              <a:t>Horrocks</a:t>
            </a:r>
            <a:r>
              <a:rPr lang="en-US" sz="1000" dirty="0" smtClean="0">
                <a:solidFill>
                  <a:srgbClr val="4F81BD"/>
                </a:solidFill>
                <a:latin typeface="+mn-lt"/>
              </a:rPr>
              <a:t>] </a:t>
            </a:r>
          </a:p>
        </p:txBody>
      </p:sp>
    </p:spTree>
    <p:extLst>
      <p:ext uri="{BB962C8B-B14F-4D97-AF65-F5344CB8AC3E}">
        <p14:creationId xmlns:p14="http://schemas.microsoft.com/office/powerpoint/2010/main" val="12897778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Query Rewriting </a:t>
            </a:r>
            <a:r>
              <a:rPr lang="en-US" dirty="0" smtClean="0"/>
              <a:t>Technique</a:t>
            </a:r>
            <a:endParaRPr lang="en-US" dirty="0"/>
          </a:p>
        </p:txBody>
      </p:sp>
      <p:sp>
        <p:nvSpPr>
          <p:cNvPr id="53965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Example:</a:t>
            </a:r>
          </a:p>
        </p:txBody>
      </p:sp>
      <p:pic>
        <p:nvPicPr>
          <p:cNvPr id="539652" name="Picture 4" descr="latex-image-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038" y="2335213"/>
            <a:ext cx="7834312" cy="287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696561" y="6614606"/>
            <a:ext cx="145329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00" dirty="0" smtClean="0">
                <a:solidFill>
                  <a:srgbClr val="4F81BD"/>
                </a:solidFill>
                <a:latin typeface="+mn-lt"/>
              </a:rPr>
              <a:t>[slide by Ian </a:t>
            </a:r>
            <a:r>
              <a:rPr lang="en-US" sz="1000" dirty="0" err="1" smtClean="0">
                <a:solidFill>
                  <a:srgbClr val="4F81BD"/>
                </a:solidFill>
                <a:latin typeface="+mn-lt"/>
              </a:rPr>
              <a:t>Horrocks</a:t>
            </a:r>
            <a:r>
              <a:rPr lang="en-US" sz="1000" dirty="0" smtClean="0">
                <a:solidFill>
                  <a:srgbClr val="4F81BD"/>
                </a:solidFill>
                <a:latin typeface="+mn-lt"/>
              </a:rPr>
              <a:t>] </a:t>
            </a:r>
          </a:p>
        </p:txBody>
      </p:sp>
    </p:spTree>
    <p:extLst>
      <p:ext uri="{BB962C8B-B14F-4D97-AF65-F5344CB8AC3E}">
        <p14:creationId xmlns:p14="http://schemas.microsoft.com/office/powerpoint/2010/main" val="40465249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Query Rewriting </a:t>
            </a:r>
            <a:r>
              <a:rPr lang="en-US" dirty="0" smtClean="0"/>
              <a:t>Technique</a:t>
            </a:r>
            <a:endParaRPr lang="en-US" dirty="0"/>
          </a:p>
        </p:txBody>
      </p:sp>
      <p:sp>
        <p:nvSpPr>
          <p:cNvPr id="5416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Example: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endParaRPr lang="en-US"/>
          </a:p>
        </p:txBody>
      </p:sp>
      <p:pic>
        <p:nvPicPr>
          <p:cNvPr id="541700" name="Picture 4" descr="latex-image-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038" y="2335213"/>
            <a:ext cx="7834312" cy="287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1701" name="Line 5"/>
          <p:cNvSpPr>
            <a:spLocks noChangeShapeType="1"/>
          </p:cNvSpPr>
          <p:nvPr/>
        </p:nvSpPr>
        <p:spPr bwMode="auto">
          <a:xfrm flipH="1" flipV="1">
            <a:off x="5029200" y="3946525"/>
            <a:ext cx="3965575" cy="2063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hangingPunct="0"/>
            <a:endParaRPr lang="en-US" smtClean="0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41702" name="Line 6"/>
          <p:cNvSpPr>
            <a:spLocks noChangeShapeType="1"/>
          </p:cNvSpPr>
          <p:nvPr/>
        </p:nvSpPr>
        <p:spPr bwMode="auto">
          <a:xfrm flipH="1" flipV="1">
            <a:off x="5041900" y="4332288"/>
            <a:ext cx="3965575" cy="2063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hangingPunct="0"/>
            <a:endParaRPr lang="en-US" smtClean="0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696561" y="6614606"/>
            <a:ext cx="145329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00" dirty="0" smtClean="0">
                <a:solidFill>
                  <a:srgbClr val="4F81BD"/>
                </a:solidFill>
                <a:latin typeface="+mn-lt"/>
              </a:rPr>
              <a:t>[slide by Ian </a:t>
            </a:r>
            <a:r>
              <a:rPr lang="en-US" sz="1000" dirty="0" err="1" smtClean="0">
                <a:solidFill>
                  <a:srgbClr val="4F81BD"/>
                </a:solidFill>
                <a:latin typeface="+mn-lt"/>
              </a:rPr>
              <a:t>Horrocks</a:t>
            </a:r>
            <a:r>
              <a:rPr lang="en-US" sz="1000" dirty="0" smtClean="0">
                <a:solidFill>
                  <a:srgbClr val="4F81BD"/>
                </a:solidFill>
                <a:latin typeface="+mn-lt"/>
              </a:rPr>
              <a:t>] </a:t>
            </a:r>
          </a:p>
        </p:txBody>
      </p:sp>
    </p:spTree>
    <p:extLst>
      <p:ext uri="{BB962C8B-B14F-4D97-AF65-F5344CB8AC3E}">
        <p14:creationId xmlns:p14="http://schemas.microsoft.com/office/powerpoint/2010/main" val="13421390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Query Rewriting </a:t>
            </a:r>
            <a:r>
              <a:rPr lang="en-US" dirty="0" smtClean="0"/>
              <a:t>Technique</a:t>
            </a:r>
            <a:endParaRPr lang="en-US" dirty="0"/>
          </a:p>
        </p:txBody>
      </p:sp>
      <p:sp>
        <p:nvSpPr>
          <p:cNvPr id="54374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Example: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pPr marL="411163" lvl="1" indent="0">
              <a:buNone/>
            </a:pPr>
            <a:endParaRPr lang="en-US" sz="2400" dirty="0"/>
          </a:p>
          <a:p>
            <a:endParaRPr lang="en-US" sz="2800" dirty="0" smtClean="0"/>
          </a:p>
          <a:p>
            <a:r>
              <a:rPr lang="en-US" sz="2800" dirty="0" smtClean="0"/>
              <a:t>For </a:t>
            </a:r>
            <a:r>
              <a:rPr lang="en-US" sz="2800" dirty="0"/>
              <a:t>DL-Lite, result is a union of conjunctive queries</a:t>
            </a:r>
          </a:p>
        </p:txBody>
      </p:sp>
      <p:pic>
        <p:nvPicPr>
          <p:cNvPr id="543748" name="Picture 4" descr="latex-image-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038" y="2335213"/>
            <a:ext cx="7834312" cy="287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3749" name="Line 5"/>
          <p:cNvSpPr>
            <a:spLocks noChangeShapeType="1"/>
          </p:cNvSpPr>
          <p:nvPr/>
        </p:nvSpPr>
        <p:spPr bwMode="auto">
          <a:xfrm flipH="1" flipV="1">
            <a:off x="5029200" y="3946525"/>
            <a:ext cx="3965575" cy="2063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hangingPunct="0"/>
            <a:endParaRPr lang="en-US" smtClean="0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43750" name="Line 6"/>
          <p:cNvSpPr>
            <a:spLocks noChangeShapeType="1"/>
          </p:cNvSpPr>
          <p:nvPr/>
        </p:nvSpPr>
        <p:spPr bwMode="auto">
          <a:xfrm flipH="1" flipV="1">
            <a:off x="5041900" y="4332288"/>
            <a:ext cx="3965575" cy="2063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hangingPunct="0"/>
            <a:endParaRPr lang="en-US" smtClean="0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696561" y="6614606"/>
            <a:ext cx="145329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00" dirty="0" smtClean="0">
                <a:solidFill>
                  <a:srgbClr val="4F81BD"/>
                </a:solidFill>
                <a:latin typeface="+mn-lt"/>
              </a:rPr>
              <a:t>[slide by Ian </a:t>
            </a:r>
            <a:r>
              <a:rPr lang="en-US" sz="1000" dirty="0" err="1" smtClean="0">
                <a:solidFill>
                  <a:srgbClr val="4F81BD"/>
                </a:solidFill>
                <a:latin typeface="+mn-lt"/>
              </a:rPr>
              <a:t>Horrocks</a:t>
            </a:r>
            <a:r>
              <a:rPr lang="en-US" sz="1000" dirty="0" smtClean="0">
                <a:solidFill>
                  <a:srgbClr val="4F81BD"/>
                </a:solidFill>
                <a:latin typeface="+mn-lt"/>
              </a:rPr>
              <a:t>] </a:t>
            </a:r>
          </a:p>
        </p:txBody>
      </p:sp>
    </p:spTree>
    <p:extLst>
      <p:ext uri="{BB962C8B-B14F-4D97-AF65-F5344CB8AC3E}">
        <p14:creationId xmlns:p14="http://schemas.microsoft.com/office/powerpoint/2010/main" val="36080037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Query Rewriting </a:t>
            </a:r>
            <a:r>
              <a:rPr lang="en-US" dirty="0" smtClean="0"/>
              <a:t>Technique</a:t>
            </a:r>
            <a:endParaRPr lang="en-US" dirty="0"/>
          </a:p>
        </p:txBody>
      </p:sp>
      <p:sp>
        <p:nvSpPr>
          <p:cNvPr id="54579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can be stored/left in </a:t>
            </a:r>
            <a:r>
              <a:rPr lang="en-US" b="1" dirty="0">
                <a:solidFill>
                  <a:schemeClr val="accent2"/>
                </a:solidFill>
              </a:rPr>
              <a:t>RDBMS</a:t>
            </a:r>
            <a:endParaRPr lang="en-US" dirty="0"/>
          </a:p>
          <a:p>
            <a:r>
              <a:rPr lang="en-US" dirty="0"/>
              <a:t>Relationship between ontology and DB defined by </a:t>
            </a:r>
            <a:r>
              <a:rPr lang="en-US" b="1" dirty="0">
                <a:solidFill>
                  <a:schemeClr val="accent2"/>
                </a:solidFill>
              </a:rPr>
              <a:t>mappings</a:t>
            </a:r>
            <a:r>
              <a:rPr lang="en-US" dirty="0"/>
              <a:t>, e.g.:</a:t>
            </a:r>
          </a:p>
          <a:p>
            <a:pPr lvl="1"/>
            <a:endParaRPr lang="en-US" dirty="0"/>
          </a:p>
          <a:p>
            <a:pPr marL="411163" lvl="1" indent="0">
              <a:buNone/>
            </a:pPr>
            <a:endParaRPr lang="en-US" dirty="0"/>
          </a:p>
          <a:p>
            <a:r>
              <a:rPr lang="en-US" dirty="0"/>
              <a:t>UCQ translated into </a:t>
            </a:r>
            <a:r>
              <a:rPr lang="en-US" b="1" dirty="0">
                <a:solidFill>
                  <a:schemeClr val="accent2"/>
                </a:solidFill>
              </a:rPr>
              <a:t>SQL query</a:t>
            </a:r>
            <a:r>
              <a:rPr lang="en-US" dirty="0"/>
              <a:t>:</a:t>
            </a:r>
          </a:p>
          <a:p>
            <a:endParaRPr lang="en-US" dirty="0"/>
          </a:p>
        </p:txBody>
      </p:sp>
      <p:pic>
        <p:nvPicPr>
          <p:cNvPr id="545796" name="Picture 4" descr="latex-image-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6122" y="3342820"/>
            <a:ext cx="6380162" cy="925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5797" name="Picture 5" descr="latex-image-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1364" y="5043368"/>
            <a:ext cx="7493000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7696561" y="6614606"/>
            <a:ext cx="145329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00" dirty="0" smtClean="0">
                <a:solidFill>
                  <a:srgbClr val="4F81BD"/>
                </a:solidFill>
                <a:latin typeface="+mn-lt"/>
              </a:rPr>
              <a:t>[slide by Ian </a:t>
            </a:r>
            <a:r>
              <a:rPr lang="en-US" sz="1000" dirty="0" err="1" smtClean="0">
                <a:solidFill>
                  <a:srgbClr val="4F81BD"/>
                </a:solidFill>
                <a:latin typeface="+mn-lt"/>
              </a:rPr>
              <a:t>Horrocks</a:t>
            </a:r>
            <a:r>
              <a:rPr lang="en-US" sz="1000" dirty="0" smtClean="0">
                <a:solidFill>
                  <a:srgbClr val="4F81BD"/>
                </a:solidFill>
                <a:latin typeface="+mn-lt"/>
              </a:rPr>
              <a:t>] </a:t>
            </a:r>
          </a:p>
        </p:txBody>
      </p:sp>
    </p:spTree>
    <p:extLst>
      <p:ext uri="{BB962C8B-B14F-4D97-AF65-F5344CB8AC3E}">
        <p14:creationId xmlns:p14="http://schemas.microsoft.com/office/powerpoint/2010/main" val="28861308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7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7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5795" grpId="0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OWL2 EL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57199" y="5709271"/>
            <a:ext cx="812334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+mn-lt"/>
              </a:rPr>
              <a:t>Franz </a:t>
            </a:r>
            <a:r>
              <a:rPr lang="en-US" sz="1600" dirty="0" err="1">
                <a:latin typeface="+mn-lt"/>
              </a:rPr>
              <a:t>Baader</a:t>
            </a:r>
            <a:r>
              <a:rPr lang="en-US" sz="1600" dirty="0">
                <a:latin typeface="+mn-lt"/>
              </a:rPr>
              <a:t>, Sebastian Brandt, and </a:t>
            </a:r>
            <a:r>
              <a:rPr lang="en-US" sz="1600" dirty="0" err="1">
                <a:latin typeface="+mn-lt"/>
              </a:rPr>
              <a:t>Carsten</a:t>
            </a:r>
            <a:r>
              <a:rPr lang="en-US" sz="1600" dirty="0">
                <a:latin typeface="+mn-lt"/>
              </a:rPr>
              <a:t> Lutz. </a:t>
            </a:r>
            <a:r>
              <a:rPr lang="en-US" sz="1600" i="1" dirty="0">
                <a:latin typeface="+mn-lt"/>
                <a:hlinkClick r:id="rId2" tooltip="http://lat.inf.tu-dresden.de/research/papers/2005/BaaderBrandtLutz-IJCAI-05.pdf"/>
              </a:rPr>
              <a:t>Pushing the EL Envelope</a:t>
            </a:r>
            <a:r>
              <a:rPr lang="en-US" sz="1600" dirty="0">
                <a:latin typeface="+mn-lt"/>
              </a:rPr>
              <a:t>. In Proc. of the 19th Joint Int. Conf. on Artificial Intelligence (IJCAI 2005), 2005   </a:t>
            </a:r>
          </a:p>
          <a:p>
            <a:r>
              <a:rPr lang="en-US" sz="1600" dirty="0">
                <a:latin typeface="+mn-lt"/>
              </a:rPr>
              <a:t>Franz </a:t>
            </a:r>
            <a:r>
              <a:rPr lang="en-US" sz="1600" dirty="0" err="1">
                <a:latin typeface="+mn-lt"/>
              </a:rPr>
              <a:t>Baader</a:t>
            </a:r>
            <a:r>
              <a:rPr lang="en-US" sz="1600" dirty="0">
                <a:latin typeface="+mn-lt"/>
              </a:rPr>
              <a:t>, Sebastian Brandt, and </a:t>
            </a:r>
            <a:r>
              <a:rPr lang="en-US" sz="1600" dirty="0" err="1">
                <a:latin typeface="+mn-lt"/>
              </a:rPr>
              <a:t>Carsten</a:t>
            </a:r>
            <a:r>
              <a:rPr lang="en-US" sz="1600" dirty="0">
                <a:latin typeface="+mn-lt"/>
              </a:rPr>
              <a:t> Lutz. </a:t>
            </a:r>
            <a:r>
              <a:rPr lang="en-US" sz="1600" i="1" dirty="0">
                <a:latin typeface="+mn-lt"/>
                <a:hlinkClick r:id="rId3" tooltip="http://www.webont.org/owled/2008dc/papers/owled2008dc_paper_3.pdf"/>
              </a:rPr>
              <a:t>Pushing the EL Envelope Further</a:t>
            </a:r>
            <a:r>
              <a:rPr lang="en-US" sz="1600" dirty="0">
                <a:latin typeface="+mn-lt"/>
              </a:rPr>
              <a:t>. In Proc. of the Washington DC workshop on OWL: Experiences and Directions (OWLED08DC), 2008 </a:t>
            </a:r>
          </a:p>
        </p:txBody>
      </p:sp>
    </p:spTree>
    <p:extLst>
      <p:ext uri="{BB962C8B-B14F-4D97-AF65-F5344CB8AC3E}">
        <p14:creationId xmlns:p14="http://schemas.microsoft.com/office/powerpoint/2010/main" val="2803985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566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955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Query Answering in Ontologies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99062"/>
            <a:ext cx="9144000" cy="483264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169276" y="6614606"/>
            <a:ext cx="398057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00" dirty="0" smtClean="0">
                <a:solidFill>
                  <a:srgbClr val="4F81BD"/>
                </a:solidFill>
                <a:latin typeface="+mn-lt"/>
              </a:rPr>
              <a:t>[based on slide from Diego </a:t>
            </a:r>
            <a:r>
              <a:rPr lang="en-US" sz="1000" dirty="0" err="1" smtClean="0">
                <a:solidFill>
                  <a:srgbClr val="4F81BD"/>
                </a:solidFill>
                <a:latin typeface="+mn-lt"/>
              </a:rPr>
              <a:t>Calvanese</a:t>
            </a:r>
            <a:r>
              <a:rPr lang="en-US" sz="1000" dirty="0" smtClean="0">
                <a:solidFill>
                  <a:srgbClr val="4F81BD"/>
                </a:solidFill>
                <a:latin typeface="+mn-lt"/>
              </a:rPr>
              <a:t>, on an example by Andrea </a:t>
            </a:r>
            <a:r>
              <a:rPr lang="en-US" sz="1000" dirty="0" err="1" smtClean="0">
                <a:solidFill>
                  <a:srgbClr val="4F81BD"/>
                </a:solidFill>
                <a:latin typeface="+mn-lt"/>
              </a:rPr>
              <a:t>Schaerf</a:t>
            </a:r>
            <a:r>
              <a:rPr lang="en-US" sz="1000" dirty="0" smtClean="0">
                <a:solidFill>
                  <a:srgbClr val="4F81BD"/>
                </a:solidFill>
                <a:latin typeface="+mn-lt"/>
              </a:rPr>
              <a:t>] </a:t>
            </a:r>
          </a:p>
        </p:txBody>
      </p:sp>
    </p:spTree>
    <p:extLst>
      <p:ext uri="{BB962C8B-B14F-4D97-AF65-F5344CB8AC3E}">
        <p14:creationId xmlns:p14="http://schemas.microsoft.com/office/powerpoint/2010/main" val="878330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4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168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4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82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4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099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4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055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4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Saturation-based </a:t>
            </a:r>
            <a:r>
              <a:rPr lang="en-US" dirty="0" smtClean="0"/>
              <a:t>Technique</a:t>
            </a:r>
            <a:endParaRPr lang="en-US" dirty="0"/>
          </a:p>
        </p:txBody>
      </p:sp>
      <p:sp>
        <p:nvSpPr>
          <p:cNvPr id="4864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Normalise</a:t>
            </a:r>
            <a:r>
              <a:rPr lang="en-US" dirty="0"/>
              <a:t> ontology axioms to standard form:</a:t>
            </a:r>
          </a:p>
          <a:p>
            <a:pPr lvl="1"/>
            <a:endParaRPr lang="en-US" dirty="0"/>
          </a:p>
          <a:p>
            <a:r>
              <a:rPr lang="en-US" dirty="0"/>
              <a:t>Saturate using inference rules: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Extension to Horn fragment requires (many) more rules</a:t>
            </a:r>
          </a:p>
        </p:txBody>
      </p:sp>
      <p:pic>
        <p:nvPicPr>
          <p:cNvPr id="486404" name="Picture 4" descr="latex-image-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2425" y="2119313"/>
            <a:ext cx="5981700" cy="266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6405" name="Picture 5" descr="latex-image-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775" y="3136900"/>
            <a:ext cx="6629400" cy="172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7696561" y="6614606"/>
            <a:ext cx="145329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00" dirty="0" smtClean="0">
                <a:solidFill>
                  <a:srgbClr val="4F81BD"/>
                </a:solidFill>
                <a:latin typeface="+mn-lt"/>
              </a:rPr>
              <a:t>[slide by Ian </a:t>
            </a:r>
            <a:r>
              <a:rPr lang="en-US" sz="1000" dirty="0" err="1" smtClean="0">
                <a:solidFill>
                  <a:srgbClr val="4F81BD"/>
                </a:solidFill>
                <a:latin typeface="+mn-lt"/>
              </a:rPr>
              <a:t>Horrocks</a:t>
            </a:r>
            <a:r>
              <a:rPr lang="en-US" sz="1000" dirty="0" smtClean="0">
                <a:solidFill>
                  <a:srgbClr val="4F81BD"/>
                </a:solidFill>
                <a:latin typeface="+mn-lt"/>
              </a:rPr>
              <a:t>]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4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4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40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6403" grpId="0" build="p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4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Saturation-based </a:t>
            </a:r>
            <a:r>
              <a:rPr lang="en-US" dirty="0" smtClean="0"/>
              <a:t>Technique</a:t>
            </a:r>
            <a:endParaRPr lang="en-US" dirty="0"/>
          </a:p>
        </p:txBody>
      </p:sp>
      <p:sp>
        <p:nvSpPr>
          <p:cNvPr id="48845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/>
              <a:t>Example:</a:t>
            </a:r>
          </a:p>
        </p:txBody>
      </p:sp>
      <p:pic>
        <p:nvPicPr>
          <p:cNvPr id="488452" name="Picture 4" descr="latex-image-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295"/>
          <a:stretch>
            <a:fillRect/>
          </a:stretch>
        </p:blipFill>
        <p:spPr bwMode="auto">
          <a:xfrm>
            <a:off x="999628" y="2211388"/>
            <a:ext cx="4043363" cy="1055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696561" y="6614606"/>
            <a:ext cx="145329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00" dirty="0" smtClean="0">
                <a:solidFill>
                  <a:srgbClr val="4F81BD"/>
                </a:solidFill>
                <a:latin typeface="+mn-lt"/>
              </a:rPr>
              <a:t>[slide by Ian </a:t>
            </a:r>
            <a:r>
              <a:rPr lang="en-US" sz="1000" dirty="0" err="1" smtClean="0">
                <a:solidFill>
                  <a:srgbClr val="4F81BD"/>
                </a:solidFill>
                <a:latin typeface="+mn-lt"/>
              </a:rPr>
              <a:t>Horrocks</a:t>
            </a:r>
            <a:r>
              <a:rPr lang="en-US" sz="1000" dirty="0" smtClean="0">
                <a:solidFill>
                  <a:srgbClr val="4F81BD"/>
                </a:solidFill>
                <a:latin typeface="+mn-lt"/>
              </a:rPr>
              <a:t>]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4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Saturation-based </a:t>
            </a:r>
            <a:r>
              <a:rPr lang="en-US" dirty="0" smtClean="0"/>
              <a:t>Technique</a:t>
            </a:r>
            <a:endParaRPr lang="en-US" dirty="0"/>
          </a:p>
        </p:txBody>
      </p:sp>
      <p:sp>
        <p:nvSpPr>
          <p:cNvPr id="4904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/>
              <a:t>Example:</a:t>
            </a:r>
          </a:p>
        </p:txBody>
      </p:sp>
      <p:pic>
        <p:nvPicPr>
          <p:cNvPr id="490500" name="Picture 4" descr="latex-image-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775" y="2211388"/>
            <a:ext cx="4043363" cy="4106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0501" name="Rectangle 5"/>
          <p:cNvSpPr>
            <a:spLocks noChangeArrowheads="1"/>
          </p:cNvSpPr>
          <p:nvPr/>
        </p:nvSpPr>
        <p:spPr bwMode="auto">
          <a:xfrm>
            <a:off x="869950" y="2481263"/>
            <a:ext cx="4259263" cy="758825"/>
          </a:xfrm>
          <a:prstGeom prst="rect">
            <a:avLst/>
          </a:prstGeom>
          <a:solidFill>
            <a:schemeClr val="bg1">
              <a:alpha val="60001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hangingPunct="0"/>
            <a:endParaRPr lang="en-US" smtClean="0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90502" name="Rectangle 6"/>
          <p:cNvSpPr>
            <a:spLocks noChangeArrowheads="1"/>
          </p:cNvSpPr>
          <p:nvPr/>
        </p:nvSpPr>
        <p:spPr bwMode="auto">
          <a:xfrm>
            <a:off x="908050" y="3425825"/>
            <a:ext cx="4259263" cy="29559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hangingPunct="0"/>
            <a:endParaRPr lang="en-US" smtClean="0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696561" y="6614606"/>
            <a:ext cx="145329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00" dirty="0" smtClean="0">
                <a:solidFill>
                  <a:srgbClr val="4F81BD"/>
                </a:solidFill>
                <a:latin typeface="+mn-lt"/>
              </a:rPr>
              <a:t>[slide by Ian </a:t>
            </a:r>
            <a:r>
              <a:rPr lang="en-US" sz="1000" dirty="0" err="1" smtClean="0">
                <a:solidFill>
                  <a:srgbClr val="4F81BD"/>
                </a:solidFill>
                <a:latin typeface="+mn-lt"/>
              </a:rPr>
              <a:t>Horrocks</a:t>
            </a:r>
            <a:r>
              <a:rPr lang="en-US" sz="1000" dirty="0" smtClean="0">
                <a:solidFill>
                  <a:srgbClr val="4F81BD"/>
                </a:solidFill>
                <a:latin typeface="+mn-lt"/>
              </a:rPr>
              <a:t>]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5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Saturation-based </a:t>
            </a:r>
            <a:r>
              <a:rPr lang="en-US" dirty="0" smtClean="0"/>
              <a:t>Technique</a:t>
            </a:r>
            <a:endParaRPr lang="en-US" dirty="0"/>
          </a:p>
        </p:txBody>
      </p:sp>
      <p:sp>
        <p:nvSpPr>
          <p:cNvPr id="49254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/>
              <a:t>Example:</a:t>
            </a:r>
          </a:p>
        </p:txBody>
      </p:sp>
      <p:pic>
        <p:nvPicPr>
          <p:cNvPr id="492548" name="Picture 4" descr="latex-image-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775" y="2211388"/>
            <a:ext cx="4043363" cy="4106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2549" name="Rectangle 5"/>
          <p:cNvSpPr>
            <a:spLocks noChangeArrowheads="1"/>
          </p:cNvSpPr>
          <p:nvPr/>
        </p:nvSpPr>
        <p:spPr bwMode="auto">
          <a:xfrm>
            <a:off x="869950" y="2481263"/>
            <a:ext cx="4259263" cy="758825"/>
          </a:xfrm>
          <a:prstGeom prst="rect">
            <a:avLst/>
          </a:prstGeom>
          <a:solidFill>
            <a:schemeClr val="bg1">
              <a:alpha val="60001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hangingPunct="0"/>
            <a:endParaRPr lang="en-US" smtClean="0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92550" name="Rectangle 6"/>
          <p:cNvSpPr>
            <a:spLocks noChangeArrowheads="1"/>
          </p:cNvSpPr>
          <p:nvPr/>
        </p:nvSpPr>
        <p:spPr bwMode="auto">
          <a:xfrm>
            <a:off x="896938" y="4092575"/>
            <a:ext cx="4259262" cy="22891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hangingPunct="0"/>
            <a:endParaRPr lang="en-US" smtClean="0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696561" y="6614606"/>
            <a:ext cx="145329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00" dirty="0" smtClean="0">
                <a:solidFill>
                  <a:srgbClr val="4F81BD"/>
                </a:solidFill>
                <a:latin typeface="+mn-lt"/>
              </a:rPr>
              <a:t>[slide by Ian </a:t>
            </a:r>
            <a:r>
              <a:rPr lang="en-US" sz="1000" dirty="0" err="1" smtClean="0">
                <a:solidFill>
                  <a:srgbClr val="4F81BD"/>
                </a:solidFill>
                <a:latin typeface="+mn-lt"/>
              </a:rPr>
              <a:t>Horrocks</a:t>
            </a:r>
            <a:r>
              <a:rPr lang="en-US" sz="1000" dirty="0" smtClean="0">
                <a:solidFill>
                  <a:srgbClr val="4F81BD"/>
                </a:solidFill>
                <a:latin typeface="+mn-lt"/>
              </a:rPr>
              <a:t>]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5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Saturation-based </a:t>
            </a:r>
            <a:r>
              <a:rPr lang="en-US" dirty="0" smtClean="0"/>
              <a:t>Technique</a:t>
            </a:r>
            <a:endParaRPr lang="en-US" dirty="0"/>
          </a:p>
        </p:txBody>
      </p:sp>
      <p:sp>
        <p:nvSpPr>
          <p:cNvPr id="49459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/>
              <a:t>Example:</a:t>
            </a:r>
          </a:p>
        </p:txBody>
      </p:sp>
      <p:pic>
        <p:nvPicPr>
          <p:cNvPr id="494596" name="Picture 4" descr="latex-image-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775" y="2211388"/>
            <a:ext cx="4043363" cy="4106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4597" name="Rectangle 5"/>
          <p:cNvSpPr>
            <a:spLocks noChangeArrowheads="1"/>
          </p:cNvSpPr>
          <p:nvPr/>
        </p:nvSpPr>
        <p:spPr bwMode="auto">
          <a:xfrm>
            <a:off x="869950" y="2481263"/>
            <a:ext cx="4259263" cy="758825"/>
          </a:xfrm>
          <a:prstGeom prst="rect">
            <a:avLst/>
          </a:prstGeom>
          <a:solidFill>
            <a:schemeClr val="bg1">
              <a:alpha val="60001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hangingPunct="0"/>
            <a:endParaRPr lang="en-US" smtClean="0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94598" name="Rectangle 6"/>
          <p:cNvSpPr>
            <a:spLocks noChangeArrowheads="1"/>
          </p:cNvSpPr>
          <p:nvPr/>
        </p:nvSpPr>
        <p:spPr bwMode="auto">
          <a:xfrm>
            <a:off x="896938" y="4770438"/>
            <a:ext cx="4259262" cy="161131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hangingPunct="0"/>
            <a:endParaRPr lang="en-US" smtClean="0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696561" y="6614606"/>
            <a:ext cx="145329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00" dirty="0" smtClean="0">
                <a:solidFill>
                  <a:srgbClr val="4F81BD"/>
                </a:solidFill>
                <a:latin typeface="+mn-lt"/>
              </a:rPr>
              <a:t>[slide by Ian </a:t>
            </a:r>
            <a:r>
              <a:rPr lang="en-US" sz="1000" dirty="0" err="1" smtClean="0">
                <a:solidFill>
                  <a:srgbClr val="4F81BD"/>
                </a:solidFill>
                <a:latin typeface="+mn-lt"/>
              </a:rPr>
              <a:t>Horrocks</a:t>
            </a:r>
            <a:r>
              <a:rPr lang="en-US" sz="1000" dirty="0" smtClean="0">
                <a:solidFill>
                  <a:srgbClr val="4F81BD"/>
                </a:solidFill>
                <a:latin typeface="+mn-lt"/>
              </a:rPr>
              <a:t>]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6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Saturation-based </a:t>
            </a:r>
            <a:r>
              <a:rPr lang="en-US" dirty="0" smtClean="0"/>
              <a:t>Technique</a:t>
            </a:r>
            <a:endParaRPr lang="en-US" dirty="0"/>
          </a:p>
        </p:txBody>
      </p:sp>
      <p:sp>
        <p:nvSpPr>
          <p:cNvPr id="49664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/>
              <a:t>Example:</a:t>
            </a:r>
          </a:p>
        </p:txBody>
      </p:sp>
      <p:pic>
        <p:nvPicPr>
          <p:cNvPr id="496644" name="Picture 4" descr="latex-image-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775" y="2211388"/>
            <a:ext cx="4043363" cy="4106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6645" name="Rectangle 5"/>
          <p:cNvSpPr>
            <a:spLocks noChangeArrowheads="1"/>
          </p:cNvSpPr>
          <p:nvPr/>
        </p:nvSpPr>
        <p:spPr bwMode="auto">
          <a:xfrm>
            <a:off x="869950" y="2814638"/>
            <a:ext cx="4259263" cy="425450"/>
          </a:xfrm>
          <a:prstGeom prst="rect">
            <a:avLst/>
          </a:prstGeom>
          <a:solidFill>
            <a:schemeClr val="bg1">
              <a:alpha val="60001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hangingPunct="0"/>
            <a:endParaRPr lang="en-US" smtClean="0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96646" name="Rectangle 6"/>
          <p:cNvSpPr>
            <a:spLocks noChangeArrowheads="1"/>
          </p:cNvSpPr>
          <p:nvPr/>
        </p:nvSpPr>
        <p:spPr bwMode="auto">
          <a:xfrm>
            <a:off x="896938" y="4768850"/>
            <a:ext cx="4259262" cy="16129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hangingPunct="0"/>
            <a:endParaRPr lang="en-US" smtClean="0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96647" name="Rectangle 7"/>
          <p:cNvSpPr>
            <a:spLocks noChangeArrowheads="1"/>
          </p:cNvSpPr>
          <p:nvPr/>
        </p:nvSpPr>
        <p:spPr bwMode="auto">
          <a:xfrm>
            <a:off x="928688" y="2112963"/>
            <a:ext cx="4352925" cy="365125"/>
          </a:xfrm>
          <a:prstGeom prst="rect">
            <a:avLst/>
          </a:prstGeom>
          <a:solidFill>
            <a:schemeClr val="bg1">
              <a:alpha val="60001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hangingPunct="0"/>
            <a:endParaRPr lang="en-US" smtClean="0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696561" y="6614606"/>
            <a:ext cx="145329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00" dirty="0" smtClean="0">
                <a:solidFill>
                  <a:srgbClr val="4F81BD"/>
                </a:solidFill>
                <a:latin typeface="+mn-lt"/>
              </a:rPr>
              <a:t>[slide by Ian </a:t>
            </a:r>
            <a:r>
              <a:rPr lang="en-US" sz="1000" dirty="0" err="1" smtClean="0">
                <a:solidFill>
                  <a:srgbClr val="4F81BD"/>
                </a:solidFill>
                <a:latin typeface="+mn-lt"/>
              </a:rPr>
              <a:t>Horrocks</a:t>
            </a:r>
            <a:r>
              <a:rPr lang="en-US" sz="1000" dirty="0" smtClean="0">
                <a:solidFill>
                  <a:srgbClr val="4F81BD"/>
                </a:solidFill>
                <a:latin typeface="+mn-lt"/>
              </a:rPr>
              <a:t>]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Encoding UML diagrams in </a:t>
            </a:r>
            <a:br>
              <a:rPr lang="en-US" sz="3600" dirty="0" smtClean="0"/>
            </a:br>
            <a:r>
              <a:rPr lang="en-US" sz="3600" dirty="0" smtClean="0"/>
              <a:t>Description Logics</a:t>
            </a: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43735"/>
            <a:ext cx="9144000" cy="540091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971610" y="6614606"/>
            <a:ext cx="2172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00" dirty="0" smtClean="0">
                <a:solidFill>
                  <a:srgbClr val="4F81BD"/>
                </a:solidFill>
                <a:latin typeface="+mn-lt"/>
              </a:rPr>
              <a:t>[based on slide from Diego </a:t>
            </a:r>
            <a:r>
              <a:rPr lang="en-US" sz="1000" dirty="0" err="1" smtClean="0">
                <a:solidFill>
                  <a:srgbClr val="4F81BD"/>
                </a:solidFill>
                <a:latin typeface="+mn-lt"/>
              </a:rPr>
              <a:t>Calvanese</a:t>
            </a:r>
            <a:r>
              <a:rPr lang="en-US" sz="1000" dirty="0">
                <a:solidFill>
                  <a:srgbClr val="4F81BD"/>
                </a:solidFill>
                <a:latin typeface="+mn-lt"/>
              </a:rPr>
              <a:t>]</a:t>
            </a:r>
            <a:endParaRPr lang="en-US" sz="1000" dirty="0" smtClean="0">
              <a:solidFill>
                <a:srgbClr val="4F81BD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36530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6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Saturation-based </a:t>
            </a:r>
            <a:r>
              <a:rPr lang="en-US" dirty="0" smtClean="0"/>
              <a:t>Technique</a:t>
            </a:r>
            <a:endParaRPr lang="en-US" dirty="0"/>
          </a:p>
        </p:txBody>
      </p:sp>
      <p:sp>
        <p:nvSpPr>
          <p:cNvPr id="49869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/>
              <a:t>Example:</a:t>
            </a:r>
          </a:p>
        </p:txBody>
      </p:sp>
      <p:pic>
        <p:nvPicPr>
          <p:cNvPr id="498692" name="Picture 4" descr="latex-image-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775" y="2211388"/>
            <a:ext cx="4043363" cy="4106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8693" name="Rectangle 5"/>
          <p:cNvSpPr>
            <a:spLocks noChangeArrowheads="1"/>
          </p:cNvSpPr>
          <p:nvPr/>
        </p:nvSpPr>
        <p:spPr bwMode="auto">
          <a:xfrm>
            <a:off x="869950" y="2814638"/>
            <a:ext cx="4259263" cy="425450"/>
          </a:xfrm>
          <a:prstGeom prst="rect">
            <a:avLst/>
          </a:prstGeom>
          <a:solidFill>
            <a:schemeClr val="bg1">
              <a:alpha val="60001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hangingPunct="0"/>
            <a:endParaRPr lang="en-US" smtClean="0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98694" name="Rectangle 6"/>
          <p:cNvSpPr>
            <a:spLocks noChangeArrowheads="1"/>
          </p:cNvSpPr>
          <p:nvPr/>
        </p:nvSpPr>
        <p:spPr bwMode="auto">
          <a:xfrm>
            <a:off x="896938" y="6061075"/>
            <a:ext cx="4259262" cy="3206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hangingPunct="0"/>
            <a:endParaRPr lang="en-US" smtClean="0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98695" name="Rectangle 7"/>
          <p:cNvSpPr>
            <a:spLocks noChangeArrowheads="1"/>
          </p:cNvSpPr>
          <p:nvPr/>
        </p:nvSpPr>
        <p:spPr bwMode="auto">
          <a:xfrm>
            <a:off x="928688" y="2112963"/>
            <a:ext cx="4352925" cy="365125"/>
          </a:xfrm>
          <a:prstGeom prst="rect">
            <a:avLst/>
          </a:prstGeom>
          <a:solidFill>
            <a:schemeClr val="bg1">
              <a:alpha val="60001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hangingPunct="0"/>
            <a:endParaRPr lang="en-US" smtClean="0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696561" y="6614606"/>
            <a:ext cx="145329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00" dirty="0" smtClean="0">
                <a:solidFill>
                  <a:srgbClr val="4F81BD"/>
                </a:solidFill>
                <a:latin typeface="+mn-lt"/>
              </a:rPr>
              <a:t>[slide by Ian </a:t>
            </a:r>
            <a:r>
              <a:rPr lang="en-US" sz="1000" dirty="0" err="1" smtClean="0">
                <a:solidFill>
                  <a:srgbClr val="4F81BD"/>
                </a:solidFill>
                <a:latin typeface="+mn-lt"/>
              </a:rPr>
              <a:t>Horrocks</a:t>
            </a:r>
            <a:r>
              <a:rPr lang="en-US" sz="1000" dirty="0" smtClean="0">
                <a:solidFill>
                  <a:srgbClr val="4F81BD"/>
                </a:solidFill>
                <a:latin typeface="+mn-lt"/>
              </a:rPr>
              <a:t>]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7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Saturation-based </a:t>
            </a:r>
            <a:r>
              <a:rPr lang="en-US" dirty="0" smtClean="0"/>
              <a:t>Technique</a:t>
            </a:r>
            <a:endParaRPr lang="en-US" dirty="0"/>
          </a:p>
        </p:txBody>
      </p:sp>
      <p:sp>
        <p:nvSpPr>
          <p:cNvPr id="50073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/>
              <a:t>Example:</a:t>
            </a:r>
          </a:p>
        </p:txBody>
      </p:sp>
      <p:pic>
        <p:nvPicPr>
          <p:cNvPr id="500740" name="Picture 4" descr="latex-image-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775" y="2211388"/>
            <a:ext cx="4043363" cy="4106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0741" name="Rectangle 5"/>
          <p:cNvSpPr>
            <a:spLocks noChangeArrowheads="1"/>
          </p:cNvSpPr>
          <p:nvPr/>
        </p:nvSpPr>
        <p:spPr bwMode="auto">
          <a:xfrm>
            <a:off x="896938" y="6061075"/>
            <a:ext cx="4259262" cy="3206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hangingPunct="0"/>
            <a:endParaRPr lang="en-US" smtClean="0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00742" name="Rectangle 6"/>
          <p:cNvSpPr>
            <a:spLocks noChangeArrowheads="1"/>
          </p:cNvSpPr>
          <p:nvPr/>
        </p:nvSpPr>
        <p:spPr bwMode="auto">
          <a:xfrm>
            <a:off x="928688" y="2112963"/>
            <a:ext cx="4352925" cy="687387"/>
          </a:xfrm>
          <a:prstGeom prst="rect">
            <a:avLst/>
          </a:prstGeom>
          <a:solidFill>
            <a:schemeClr val="bg1">
              <a:alpha val="60001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hangingPunct="0"/>
            <a:endParaRPr lang="en-US" smtClean="0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696561" y="6614606"/>
            <a:ext cx="145329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00" dirty="0" smtClean="0">
                <a:solidFill>
                  <a:srgbClr val="4F81BD"/>
                </a:solidFill>
                <a:latin typeface="+mn-lt"/>
              </a:rPr>
              <a:t>[slide by Ian </a:t>
            </a:r>
            <a:r>
              <a:rPr lang="en-US" sz="1000" dirty="0" err="1" smtClean="0">
                <a:solidFill>
                  <a:srgbClr val="4F81BD"/>
                </a:solidFill>
                <a:latin typeface="+mn-lt"/>
              </a:rPr>
              <a:t>Horrocks</a:t>
            </a:r>
            <a:r>
              <a:rPr lang="en-US" sz="1000" dirty="0" smtClean="0">
                <a:solidFill>
                  <a:srgbClr val="4F81BD"/>
                </a:solidFill>
                <a:latin typeface="+mn-lt"/>
              </a:rPr>
              <a:t>]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7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Saturation-based </a:t>
            </a:r>
            <a:r>
              <a:rPr lang="en-US" dirty="0" smtClean="0"/>
              <a:t>Technique</a:t>
            </a:r>
            <a:endParaRPr lang="en-US" dirty="0"/>
          </a:p>
        </p:txBody>
      </p:sp>
      <p:sp>
        <p:nvSpPr>
          <p:cNvPr id="50278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/>
              <a:t>Example:</a:t>
            </a:r>
          </a:p>
        </p:txBody>
      </p:sp>
      <p:pic>
        <p:nvPicPr>
          <p:cNvPr id="502788" name="Picture 4" descr="latex-image-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775" y="2211388"/>
            <a:ext cx="4043363" cy="4106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2789" name="Rectangle 5"/>
          <p:cNvSpPr>
            <a:spLocks noChangeArrowheads="1"/>
          </p:cNvSpPr>
          <p:nvPr/>
        </p:nvSpPr>
        <p:spPr bwMode="auto">
          <a:xfrm>
            <a:off x="928688" y="2112963"/>
            <a:ext cx="4352925" cy="687387"/>
          </a:xfrm>
          <a:prstGeom prst="rect">
            <a:avLst/>
          </a:prstGeom>
          <a:solidFill>
            <a:schemeClr val="bg1">
              <a:alpha val="60001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hangingPunct="0"/>
            <a:endParaRPr lang="en-US" smtClean="0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696561" y="6614606"/>
            <a:ext cx="145329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00" dirty="0" smtClean="0">
                <a:solidFill>
                  <a:srgbClr val="4F81BD"/>
                </a:solidFill>
                <a:latin typeface="+mn-lt"/>
              </a:rPr>
              <a:t>[slide by Ian </a:t>
            </a:r>
            <a:r>
              <a:rPr lang="en-US" sz="1000" dirty="0" err="1" smtClean="0">
                <a:solidFill>
                  <a:srgbClr val="4F81BD"/>
                </a:solidFill>
                <a:latin typeface="+mn-lt"/>
              </a:rPr>
              <a:t>Horrocks</a:t>
            </a:r>
            <a:r>
              <a:rPr lang="en-US" sz="1000" dirty="0" smtClean="0">
                <a:solidFill>
                  <a:srgbClr val="4F81BD"/>
                </a:solidFill>
                <a:latin typeface="+mn-lt"/>
              </a:rPr>
              <a:t>]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8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Saturation-based </a:t>
            </a:r>
            <a:r>
              <a:rPr lang="en-US" dirty="0" smtClean="0"/>
              <a:t>Technique</a:t>
            </a:r>
            <a:endParaRPr lang="en-US" dirty="0"/>
          </a:p>
        </p:txBody>
      </p:sp>
      <p:sp>
        <p:nvSpPr>
          <p:cNvPr id="50483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/>
              <a:t>Example:</a:t>
            </a:r>
          </a:p>
        </p:txBody>
      </p:sp>
      <p:pic>
        <p:nvPicPr>
          <p:cNvPr id="504836" name="Picture 4" descr="latex-image-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775" y="2211388"/>
            <a:ext cx="4043363" cy="4106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4837" name="Rectangle 5"/>
          <p:cNvSpPr>
            <a:spLocks noChangeArrowheads="1"/>
          </p:cNvSpPr>
          <p:nvPr/>
        </p:nvSpPr>
        <p:spPr bwMode="auto">
          <a:xfrm>
            <a:off x="869950" y="2085975"/>
            <a:ext cx="4259263" cy="1154113"/>
          </a:xfrm>
          <a:prstGeom prst="rect">
            <a:avLst/>
          </a:prstGeom>
          <a:solidFill>
            <a:schemeClr val="bg1">
              <a:alpha val="60001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hangingPunct="0"/>
            <a:endParaRPr lang="en-US" smtClean="0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04838" name="Rectangle 6"/>
          <p:cNvSpPr>
            <a:spLocks noChangeArrowheads="1"/>
          </p:cNvSpPr>
          <p:nvPr/>
        </p:nvSpPr>
        <p:spPr bwMode="auto">
          <a:xfrm>
            <a:off x="771525" y="5402263"/>
            <a:ext cx="3771900" cy="655637"/>
          </a:xfrm>
          <a:prstGeom prst="rect">
            <a:avLst/>
          </a:prstGeom>
          <a:solidFill>
            <a:schemeClr val="bg1">
              <a:alpha val="60001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hangingPunct="0"/>
            <a:endParaRPr lang="en-US" smtClean="0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504839" name="Picture 7" descr="latex-image-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85" t="48694" r="13405"/>
          <a:stretch>
            <a:fillRect/>
          </a:stretch>
        </p:blipFill>
        <p:spPr bwMode="auto">
          <a:xfrm>
            <a:off x="5597525" y="2300288"/>
            <a:ext cx="3211513" cy="592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4840" name="Rectangle 8"/>
          <p:cNvSpPr>
            <a:spLocks noChangeArrowheads="1"/>
          </p:cNvSpPr>
          <p:nvPr/>
        </p:nvSpPr>
        <p:spPr bwMode="auto">
          <a:xfrm>
            <a:off x="809625" y="4430713"/>
            <a:ext cx="3771900" cy="623887"/>
          </a:xfrm>
          <a:prstGeom prst="rect">
            <a:avLst/>
          </a:prstGeom>
          <a:solidFill>
            <a:schemeClr val="bg1">
              <a:alpha val="60001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hangingPunct="0"/>
            <a:endParaRPr lang="en-US" smtClean="0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04841" name="Rectangle 9"/>
          <p:cNvSpPr>
            <a:spLocks noChangeArrowheads="1"/>
          </p:cNvSpPr>
          <p:nvPr/>
        </p:nvSpPr>
        <p:spPr bwMode="auto">
          <a:xfrm>
            <a:off x="774700" y="3438525"/>
            <a:ext cx="3771900" cy="674688"/>
          </a:xfrm>
          <a:prstGeom prst="rect">
            <a:avLst/>
          </a:prstGeom>
          <a:solidFill>
            <a:schemeClr val="bg1">
              <a:alpha val="60001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hangingPunct="0"/>
            <a:endParaRPr lang="en-US" smtClean="0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696561" y="6614606"/>
            <a:ext cx="145329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00" dirty="0" smtClean="0">
                <a:solidFill>
                  <a:srgbClr val="4F81BD"/>
                </a:solidFill>
                <a:latin typeface="+mn-lt"/>
              </a:rPr>
              <a:t>[slide by Ian </a:t>
            </a:r>
            <a:r>
              <a:rPr lang="en-US" sz="1000" dirty="0" err="1" smtClean="0">
                <a:solidFill>
                  <a:srgbClr val="4F81BD"/>
                </a:solidFill>
                <a:latin typeface="+mn-lt"/>
              </a:rPr>
              <a:t>Horrocks</a:t>
            </a:r>
            <a:r>
              <a:rPr lang="en-US" sz="1000" dirty="0" smtClean="0">
                <a:solidFill>
                  <a:srgbClr val="4F81BD"/>
                </a:solidFill>
                <a:latin typeface="+mn-lt"/>
              </a:rPr>
              <a:t>]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Saturation-based </a:t>
            </a:r>
            <a:r>
              <a:rPr lang="en-US" dirty="0" smtClean="0"/>
              <a:t>Technique</a:t>
            </a:r>
            <a:endParaRPr lang="en-US" dirty="0"/>
          </a:p>
        </p:txBody>
      </p:sp>
      <p:sp>
        <p:nvSpPr>
          <p:cNvPr id="50688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/>
              <a:t>Example:</a:t>
            </a:r>
          </a:p>
        </p:txBody>
      </p:sp>
      <p:pic>
        <p:nvPicPr>
          <p:cNvPr id="506884" name="Picture 4" descr="latex-image-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775" y="2211388"/>
            <a:ext cx="4043363" cy="4106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6885" name="Rectangle 5"/>
          <p:cNvSpPr>
            <a:spLocks noChangeArrowheads="1"/>
          </p:cNvSpPr>
          <p:nvPr/>
        </p:nvSpPr>
        <p:spPr bwMode="auto">
          <a:xfrm>
            <a:off x="869950" y="2085975"/>
            <a:ext cx="4259263" cy="1154113"/>
          </a:xfrm>
          <a:prstGeom prst="rect">
            <a:avLst/>
          </a:prstGeom>
          <a:solidFill>
            <a:schemeClr val="bg1">
              <a:alpha val="60001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hangingPunct="0"/>
            <a:endParaRPr lang="en-US" smtClean="0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06886" name="Rectangle 6"/>
          <p:cNvSpPr>
            <a:spLocks noChangeArrowheads="1"/>
          </p:cNvSpPr>
          <p:nvPr/>
        </p:nvSpPr>
        <p:spPr bwMode="auto">
          <a:xfrm>
            <a:off x="771525" y="5402263"/>
            <a:ext cx="3771900" cy="655637"/>
          </a:xfrm>
          <a:prstGeom prst="rect">
            <a:avLst/>
          </a:prstGeom>
          <a:solidFill>
            <a:schemeClr val="bg1">
              <a:alpha val="60001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hangingPunct="0"/>
            <a:endParaRPr lang="en-US" smtClean="0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506887" name="Picture 7" descr="latex-image-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85" t="48694" r="13405"/>
          <a:stretch>
            <a:fillRect/>
          </a:stretch>
        </p:blipFill>
        <p:spPr bwMode="auto">
          <a:xfrm>
            <a:off x="5597525" y="2300288"/>
            <a:ext cx="3211513" cy="592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6888" name="Rectangle 8"/>
          <p:cNvSpPr>
            <a:spLocks noChangeArrowheads="1"/>
          </p:cNvSpPr>
          <p:nvPr/>
        </p:nvSpPr>
        <p:spPr bwMode="auto">
          <a:xfrm>
            <a:off x="809625" y="4430713"/>
            <a:ext cx="3771900" cy="623887"/>
          </a:xfrm>
          <a:prstGeom prst="rect">
            <a:avLst/>
          </a:prstGeom>
          <a:solidFill>
            <a:schemeClr val="bg1">
              <a:alpha val="60001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hangingPunct="0"/>
            <a:endParaRPr lang="en-US" smtClean="0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06889" name="Rectangle 9"/>
          <p:cNvSpPr>
            <a:spLocks noChangeArrowheads="1"/>
          </p:cNvSpPr>
          <p:nvPr/>
        </p:nvSpPr>
        <p:spPr bwMode="auto">
          <a:xfrm>
            <a:off x="774700" y="3438525"/>
            <a:ext cx="3771900" cy="674688"/>
          </a:xfrm>
          <a:prstGeom prst="rect">
            <a:avLst/>
          </a:prstGeom>
          <a:solidFill>
            <a:schemeClr val="bg1">
              <a:alpha val="60001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hangingPunct="0"/>
            <a:endParaRPr lang="en-US" smtClean="0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506890" name="Picture 10" descr="latex-image-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813"/>
          <a:stretch>
            <a:fillRect/>
          </a:stretch>
        </p:blipFill>
        <p:spPr bwMode="auto">
          <a:xfrm>
            <a:off x="5245100" y="3514725"/>
            <a:ext cx="3271838" cy="284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7696561" y="6614606"/>
            <a:ext cx="145329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00" dirty="0" smtClean="0">
                <a:solidFill>
                  <a:srgbClr val="4F81BD"/>
                </a:solidFill>
                <a:latin typeface="+mn-lt"/>
              </a:rPr>
              <a:t>[slide by Ian </a:t>
            </a:r>
            <a:r>
              <a:rPr lang="en-US" sz="1000" dirty="0" err="1" smtClean="0">
                <a:solidFill>
                  <a:srgbClr val="4F81BD"/>
                </a:solidFill>
                <a:latin typeface="+mn-lt"/>
              </a:rPr>
              <a:t>Horrocks</a:t>
            </a:r>
            <a:r>
              <a:rPr lang="en-US" sz="1000" dirty="0" smtClean="0">
                <a:solidFill>
                  <a:srgbClr val="4F81BD"/>
                </a:solidFill>
                <a:latin typeface="+mn-lt"/>
              </a:rPr>
              <a:t>]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9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Saturation-based </a:t>
            </a:r>
            <a:r>
              <a:rPr lang="en-US" dirty="0" smtClean="0"/>
              <a:t>Technique</a:t>
            </a:r>
            <a:endParaRPr lang="en-US" dirty="0"/>
          </a:p>
        </p:txBody>
      </p:sp>
      <p:sp>
        <p:nvSpPr>
          <p:cNvPr id="50893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/>
              <a:t>Example:</a:t>
            </a:r>
          </a:p>
        </p:txBody>
      </p:sp>
      <p:pic>
        <p:nvPicPr>
          <p:cNvPr id="508932" name="Picture 4" descr="latex-image-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775" y="2211388"/>
            <a:ext cx="4043363" cy="4106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8933" name="Rectangle 5"/>
          <p:cNvSpPr>
            <a:spLocks noChangeArrowheads="1"/>
          </p:cNvSpPr>
          <p:nvPr/>
        </p:nvSpPr>
        <p:spPr bwMode="auto">
          <a:xfrm>
            <a:off x="869950" y="2085975"/>
            <a:ext cx="4259263" cy="1154113"/>
          </a:xfrm>
          <a:prstGeom prst="rect">
            <a:avLst/>
          </a:prstGeom>
          <a:solidFill>
            <a:schemeClr val="bg1">
              <a:alpha val="60001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hangingPunct="0"/>
            <a:endParaRPr lang="en-US" smtClean="0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08934" name="Rectangle 6"/>
          <p:cNvSpPr>
            <a:spLocks noChangeArrowheads="1"/>
          </p:cNvSpPr>
          <p:nvPr/>
        </p:nvSpPr>
        <p:spPr bwMode="auto">
          <a:xfrm>
            <a:off x="771525" y="5078413"/>
            <a:ext cx="3771900" cy="1301750"/>
          </a:xfrm>
          <a:prstGeom prst="rect">
            <a:avLst/>
          </a:prstGeom>
          <a:solidFill>
            <a:schemeClr val="bg1">
              <a:alpha val="60001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hangingPunct="0"/>
            <a:endParaRPr lang="en-US" smtClean="0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08935" name="Rectangle 7"/>
          <p:cNvSpPr>
            <a:spLocks noChangeArrowheads="1"/>
          </p:cNvSpPr>
          <p:nvPr/>
        </p:nvSpPr>
        <p:spPr bwMode="auto">
          <a:xfrm>
            <a:off x="809625" y="3421063"/>
            <a:ext cx="3771900" cy="1009650"/>
          </a:xfrm>
          <a:prstGeom prst="rect">
            <a:avLst/>
          </a:prstGeom>
          <a:solidFill>
            <a:schemeClr val="bg1">
              <a:alpha val="60001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hangingPunct="0"/>
            <a:endParaRPr lang="en-US" smtClean="0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508936" name="Picture 8" descr="latex-image-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15" b="53125"/>
          <a:stretch>
            <a:fillRect/>
          </a:stretch>
        </p:blipFill>
        <p:spPr bwMode="auto">
          <a:xfrm>
            <a:off x="5710238" y="2425700"/>
            <a:ext cx="2819400" cy="568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8937" name="Picture 9" descr="latex-image-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773"/>
          <a:stretch>
            <a:fillRect/>
          </a:stretch>
        </p:blipFill>
        <p:spPr bwMode="auto">
          <a:xfrm>
            <a:off x="5245100" y="3514725"/>
            <a:ext cx="3271838" cy="29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7696561" y="6614606"/>
            <a:ext cx="145329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00" dirty="0" smtClean="0">
                <a:solidFill>
                  <a:srgbClr val="4F81BD"/>
                </a:solidFill>
                <a:latin typeface="+mn-lt"/>
              </a:rPr>
              <a:t>[slide by Ian </a:t>
            </a:r>
            <a:r>
              <a:rPr lang="en-US" sz="1000" dirty="0" err="1" smtClean="0">
                <a:solidFill>
                  <a:srgbClr val="4F81BD"/>
                </a:solidFill>
                <a:latin typeface="+mn-lt"/>
              </a:rPr>
              <a:t>Horrocks</a:t>
            </a:r>
            <a:r>
              <a:rPr lang="en-US" sz="1000" dirty="0" smtClean="0">
                <a:solidFill>
                  <a:srgbClr val="4F81BD"/>
                </a:solidFill>
                <a:latin typeface="+mn-lt"/>
              </a:rPr>
              <a:t>]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9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Saturation-based </a:t>
            </a:r>
            <a:r>
              <a:rPr lang="en-US" dirty="0" smtClean="0"/>
              <a:t>Technique</a:t>
            </a:r>
            <a:endParaRPr lang="en-US" dirty="0"/>
          </a:p>
        </p:txBody>
      </p:sp>
      <p:sp>
        <p:nvSpPr>
          <p:cNvPr id="51097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/>
              <a:t>Example:</a:t>
            </a:r>
          </a:p>
        </p:txBody>
      </p:sp>
      <p:pic>
        <p:nvPicPr>
          <p:cNvPr id="510980" name="Picture 4" descr="latex-image-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775" y="2211388"/>
            <a:ext cx="4043363" cy="4106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0981" name="Rectangle 5"/>
          <p:cNvSpPr>
            <a:spLocks noChangeArrowheads="1"/>
          </p:cNvSpPr>
          <p:nvPr/>
        </p:nvSpPr>
        <p:spPr bwMode="auto">
          <a:xfrm>
            <a:off x="869950" y="2085975"/>
            <a:ext cx="4259263" cy="1154113"/>
          </a:xfrm>
          <a:prstGeom prst="rect">
            <a:avLst/>
          </a:prstGeom>
          <a:solidFill>
            <a:schemeClr val="bg1">
              <a:alpha val="60001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hangingPunct="0"/>
            <a:endParaRPr lang="en-US" smtClean="0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10982" name="Rectangle 6"/>
          <p:cNvSpPr>
            <a:spLocks noChangeArrowheads="1"/>
          </p:cNvSpPr>
          <p:nvPr/>
        </p:nvSpPr>
        <p:spPr bwMode="auto">
          <a:xfrm>
            <a:off x="771525" y="5078413"/>
            <a:ext cx="3771900" cy="1301750"/>
          </a:xfrm>
          <a:prstGeom prst="rect">
            <a:avLst/>
          </a:prstGeom>
          <a:solidFill>
            <a:schemeClr val="bg1">
              <a:alpha val="60001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hangingPunct="0"/>
            <a:endParaRPr lang="en-US" smtClean="0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10983" name="Rectangle 7"/>
          <p:cNvSpPr>
            <a:spLocks noChangeArrowheads="1"/>
          </p:cNvSpPr>
          <p:nvPr/>
        </p:nvSpPr>
        <p:spPr bwMode="auto">
          <a:xfrm>
            <a:off x="809625" y="3421063"/>
            <a:ext cx="3771900" cy="1009650"/>
          </a:xfrm>
          <a:prstGeom prst="rect">
            <a:avLst/>
          </a:prstGeom>
          <a:solidFill>
            <a:schemeClr val="bg1">
              <a:alpha val="60001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hangingPunct="0"/>
            <a:endParaRPr lang="en-US" smtClean="0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510984" name="Picture 8" descr="latex-image-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15" b="53125"/>
          <a:stretch>
            <a:fillRect/>
          </a:stretch>
        </p:blipFill>
        <p:spPr bwMode="auto">
          <a:xfrm>
            <a:off x="5710238" y="2425700"/>
            <a:ext cx="2819400" cy="568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0985" name="Picture 9" descr="latex-image-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5100" y="3514725"/>
            <a:ext cx="3271838" cy="544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7696561" y="6614606"/>
            <a:ext cx="145329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00" dirty="0" smtClean="0">
                <a:solidFill>
                  <a:srgbClr val="4F81BD"/>
                </a:solidFill>
                <a:latin typeface="+mn-lt"/>
              </a:rPr>
              <a:t>[slide by Ian </a:t>
            </a:r>
            <a:r>
              <a:rPr lang="en-US" sz="1000" dirty="0" err="1" smtClean="0">
                <a:solidFill>
                  <a:srgbClr val="4F81BD"/>
                </a:solidFill>
                <a:latin typeface="+mn-lt"/>
              </a:rPr>
              <a:t>Horrocks</a:t>
            </a:r>
            <a:r>
              <a:rPr lang="en-US" sz="1000" dirty="0" smtClean="0">
                <a:solidFill>
                  <a:srgbClr val="4F81BD"/>
                </a:solidFill>
                <a:latin typeface="+mn-lt"/>
              </a:rPr>
              <a:t>]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027" name="Rectangle 3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/>
              <a:t>Saturation-based Technique</a:t>
            </a:r>
          </a:p>
        </p:txBody>
      </p:sp>
      <p:sp>
        <p:nvSpPr>
          <p:cNvPr id="513026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/>
              <a:t>Performance with large bio-medical ontologies:</a:t>
            </a:r>
          </a:p>
        </p:txBody>
      </p:sp>
      <p:pic>
        <p:nvPicPr>
          <p:cNvPr id="513028" name="Picture 4" descr="tabl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575" y="2219325"/>
            <a:ext cx="7735888" cy="2816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696561" y="6614606"/>
            <a:ext cx="145329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00" dirty="0" smtClean="0">
                <a:solidFill>
                  <a:srgbClr val="4F81BD"/>
                </a:solidFill>
                <a:latin typeface="+mn-lt"/>
              </a:rPr>
              <a:t>[slide by Ian </a:t>
            </a:r>
            <a:r>
              <a:rPr lang="en-US" sz="1000" dirty="0" err="1" smtClean="0">
                <a:solidFill>
                  <a:srgbClr val="4F81BD"/>
                </a:solidFill>
                <a:latin typeface="+mn-lt"/>
              </a:rPr>
              <a:t>Horrocks</a:t>
            </a:r>
            <a:r>
              <a:rPr lang="en-US" sz="1000" dirty="0" smtClean="0">
                <a:solidFill>
                  <a:srgbClr val="4F81BD"/>
                </a:solidFill>
                <a:latin typeface="+mn-lt"/>
              </a:rPr>
              <a:t>]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OWL2 RL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-342900">
              <a:spcAft>
                <a:spcPct val="20000"/>
              </a:spcAft>
              <a:buClr>
                <a:srgbClr val="006F6C"/>
              </a:buClr>
              <a:buSzPct val="120000"/>
              <a:buFontTx/>
              <a:buChar char="•"/>
            </a:pPr>
            <a:r>
              <a:rPr lang="en-US" sz="2400" kern="0" dirty="0" smtClean="0">
                <a:solidFill>
                  <a:srgbClr val="000000"/>
                </a:solidFill>
                <a:latin typeface="Arial"/>
                <a:ea typeface="ＭＳ Ｐゴシック"/>
              </a:rPr>
              <a:t>Based on </a:t>
            </a:r>
            <a:r>
              <a:rPr lang="en-US" sz="2400" b="1" kern="0" dirty="0" smtClean="0">
                <a:solidFill>
                  <a:srgbClr val="333399"/>
                </a:solidFill>
                <a:latin typeface="Arial"/>
                <a:ea typeface="ＭＳ Ｐゴシック"/>
              </a:rPr>
              <a:t>Description Logic </a:t>
            </a:r>
            <a:r>
              <a:rPr lang="en-US" sz="2400" b="1" kern="0" dirty="0" err="1" smtClean="0">
                <a:solidFill>
                  <a:srgbClr val="333399"/>
                </a:solidFill>
                <a:latin typeface="Arial"/>
                <a:ea typeface="ＭＳ Ｐゴシック"/>
              </a:rPr>
              <a:t>Programms</a:t>
            </a:r>
            <a:r>
              <a:rPr lang="en-US" sz="2400" b="1" kern="0" dirty="0" smtClean="0">
                <a:solidFill>
                  <a:srgbClr val="333399"/>
                </a:solidFill>
                <a:latin typeface="Arial"/>
                <a:ea typeface="ＭＳ Ｐゴシック"/>
              </a:rPr>
              <a:t> (DLP)</a:t>
            </a:r>
            <a:endParaRPr lang="en-US" sz="2400" kern="0" dirty="0" smtClean="0">
              <a:solidFill>
                <a:srgbClr val="000000"/>
              </a:solidFill>
              <a:latin typeface="Arial"/>
              <a:ea typeface="ＭＳ Ｐゴシック"/>
            </a:endParaRPr>
          </a:p>
          <a:p>
            <a:pPr lvl="0" indent="-342900">
              <a:spcAft>
                <a:spcPct val="20000"/>
              </a:spcAft>
              <a:buClr>
                <a:srgbClr val="006F6C"/>
              </a:buClr>
              <a:buSzPct val="120000"/>
              <a:buFontTx/>
              <a:buChar char="•"/>
            </a:pPr>
            <a:r>
              <a:rPr lang="en-US" sz="2400" kern="0" dirty="0" smtClean="0">
                <a:solidFill>
                  <a:srgbClr val="000000"/>
                </a:solidFill>
                <a:latin typeface="Arial"/>
                <a:ea typeface="ＭＳ Ｐゴシック"/>
              </a:rPr>
              <a:t>Intersection of OWL2 and Horn Rules </a:t>
            </a:r>
          </a:p>
          <a:p>
            <a:pPr marL="742950" lvl="1" indent="-285750">
              <a:spcAft>
                <a:spcPct val="20000"/>
              </a:spcAft>
              <a:buClrTx/>
              <a:buFontTx/>
              <a:buChar char="–"/>
            </a:pPr>
            <a:r>
              <a:rPr lang="en-US" sz="2000" kern="0" dirty="0" smtClean="0">
                <a:solidFill>
                  <a:srgbClr val="000000"/>
                </a:solidFill>
                <a:latin typeface="Arial"/>
                <a:ea typeface="ＭＳ Ｐゴシック"/>
              </a:rPr>
              <a:t>Can be implemented using standard rule engines</a:t>
            </a:r>
          </a:p>
          <a:p>
            <a:pPr marL="742950" lvl="1" indent="-285750">
              <a:spcAft>
                <a:spcPct val="20000"/>
              </a:spcAft>
              <a:buClrTx/>
              <a:buFontTx/>
              <a:buChar char="–"/>
            </a:pPr>
            <a:r>
              <a:rPr lang="en-US" sz="2000" kern="0" dirty="0" smtClean="0">
                <a:solidFill>
                  <a:srgbClr val="000000"/>
                </a:solidFill>
                <a:latin typeface="Arial"/>
                <a:ea typeface="ＭＳ Ｐゴシック"/>
              </a:rPr>
              <a:t>No </a:t>
            </a:r>
            <a:r>
              <a:rPr lang="en-US" sz="2000" kern="0" dirty="0" err="1" smtClean="0">
                <a:solidFill>
                  <a:srgbClr val="000000"/>
                </a:solidFill>
                <a:latin typeface="Arial"/>
                <a:ea typeface="ＭＳ Ｐゴシック"/>
              </a:rPr>
              <a:t>existentials</a:t>
            </a:r>
            <a:r>
              <a:rPr lang="en-US" sz="2000" kern="0" dirty="0" smtClean="0">
                <a:solidFill>
                  <a:srgbClr val="000000"/>
                </a:solidFill>
                <a:latin typeface="Arial"/>
                <a:ea typeface="ＭＳ Ｐゴシック"/>
              </a:rPr>
              <a:t> or union, in consequent (RHS)</a:t>
            </a:r>
          </a:p>
          <a:p>
            <a:pPr marL="742950" lvl="1" indent="-285750">
              <a:spcAft>
                <a:spcPct val="20000"/>
              </a:spcAft>
              <a:buClrTx/>
              <a:buFontTx/>
              <a:buChar char="–"/>
            </a:pPr>
            <a:r>
              <a:rPr lang="en-US" sz="2000" kern="0" dirty="0" smtClean="0">
                <a:solidFill>
                  <a:srgbClr val="000000"/>
                </a:solidFill>
                <a:latin typeface="Arial"/>
                <a:ea typeface="ＭＳ Ｐゴシック"/>
              </a:rPr>
              <a:t>No negation or universals, in antecedent (LHS)</a:t>
            </a:r>
          </a:p>
          <a:p>
            <a:pPr lvl="0" indent="-342900">
              <a:spcAft>
                <a:spcPct val="20000"/>
              </a:spcAft>
              <a:buClr>
                <a:srgbClr val="006F6C"/>
              </a:buClr>
              <a:buSzPct val="120000"/>
              <a:buFontTx/>
              <a:buChar char="•"/>
            </a:pPr>
            <a:r>
              <a:rPr lang="en-US" sz="2400" kern="0" dirty="0" smtClean="0">
                <a:solidFill>
                  <a:srgbClr val="000000"/>
                </a:solidFill>
                <a:latin typeface="Arial"/>
                <a:ea typeface="ＭＳ Ｐゴシック"/>
              </a:rPr>
              <a:t>Can </a:t>
            </a:r>
            <a:r>
              <a:rPr lang="en-US" sz="2400" kern="0" dirty="0">
                <a:solidFill>
                  <a:srgbClr val="000000"/>
                </a:solidFill>
                <a:latin typeface="Arial"/>
                <a:ea typeface="ＭＳ Ｐゴシック"/>
              </a:rPr>
              <a:t>provide </a:t>
            </a:r>
            <a:r>
              <a:rPr lang="en-US" sz="2400" b="1" kern="0" dirty="0">
                <a:solidFill>
                  <a:srgbClr val="333399"/>
                </a:solidFill>
                <a:latin typeface="Arial"/>
                <a:ea typeface="ＭＳ Ｐゴシック"/>
              </a:rPr>
              <a:t>correctness guarantees</a:t>
            </a:r>
            <a:r>
              <a:rPr lang="en-US" sz="2400" kern="0" dirty="0">
                <a:solidFill>
                  <a:srgbClr val="000000"/>
                </a:solidFill>
                <a:latin typeface="Arial"/>
                <a:ea typeface="ＭＳ Ｐゴシック"/>
              </a:rPr>
              <a:t> </a:t>
            </a:r>
          </a:p>
          <a:p>
            <a:pPr marL="742950" lvl="1" indent="-285750">
              <a:spcAft>
                <a:spcPct val="20000"/>
              </a:spcAft>
              <a:buClrTx/>
              <a:buFontTx/>
              <a:buChar char="–"/>
            </a:pPr>
            <a:r>
              <a:rPr lang="en-US" sz="2000" kern="0" dirty="0">
                <a:solidFill>
                  <a:srgbClr val="000000"/>
                </a:solidFill>
                <a:latin typeface="Arial"/>
                <a:ea typeface="ＭＳ Ｐゴシック"/>
              </a:rPr>
              <a:t>For conformant ontologies and atomic queries</a:t>
            </a:r>
          </a:p>
          <a:p>
            <a:pPr marL="742950" lvl="1" indent="-285750">
              <a:spcAft>
                <a:spcPct val="20000"/>
              </a:spcAft>
              <a:buClrTx/>
              <a:buFontTx/>
              <a:buChar char="–"/>
            </a:pPr>
            <a:r>
              <a:rPr lang="en-US" sz="2000" kern="0" dirty="0">
                <a:solidFill>
                  <a:srgbClr val="000000"/>
                </a:solidFill>
                <a:latin typeface="Arial"/>
                <a:ea typeface="ＭＳ Ｐゴシック"/>
              </a:rPr>
              <a:t>In other cases results may be incomplete</a:t>
            </a:r>
          </a:p>
          <a:p>
            <a:pPr marL="114300" indent="0">
              <a:buNone/>
            </a:pP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48675" y="5784840"/>
            <a:ext cx="8237165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+mn-lt"/>
              </a:rPr>
              <a:t>Benjamin N. </a:t>
            </a:r>
            <a:r>
              <a:rPr lang="en-US" sz="1400" dirty="0" err="1">
                <a:latin typeface="+mn-lt"/>
              </a:rPr>
              <a:t>Grosof</a:t>
            </a:r>
            <a:r>
              <a:rPr lang="en-US" sz="1400" dirty="0">
                <a:latin typeface="+mn-lt"/>
              </a:rPr>
              <a:t>, Ian </a:t>
            </a:r>
            <a:r>
              <a:rPr lang="en-US" sz="1400" dirty="0" err="1">
                <a:latin typeface="+mn-lt"/>
              </a:rPr>
              <a:t>Horrocks</a:t>
            </a:r>
            <a:r>
              <a:rPr lang="en-US" sz="1400" dirty="0">
                <a:latin typeface="+mn-lt"/>
              </a:rPr>
              <a:t>, Raphael </a:t>
            </a:r>
            <a:r>
              <a:rPr lang="en-US" sz="1400" dirty="0" err="1">
                <a:latin typeface="+mn-lt"/>
              </a:rPr>
              <a:t>Volz</a:t>
            </a:r>
            <a:r>
              <a:rPr lang="en-US" sz="1400" dirty="0">
                <a:latin typeface="+mn-lt"/>
              </a:rPr>
              <a:t>, and Stefan Decker. Description Logic Programs: Combining Logic Programs with Description Logic. in Proc. of the 12th Int. World Wide Web Conference (WWW 2003), Budapest, Hungary, 2003. pp.: 48–57</a:t>
            </a:r>
          </a:p>
        </p:txBody>
      </p:sp>
    </p:spTree>
    <p:extLst>
      <p:ext uri="{BB962C8B-B14F-4D97-AF65-F5344CB8AC3E}">
        <p14:creationId xmlns:p14="http://schemas.microsoft.com/office/powerpoint/2010/main" val="2649962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686" y="0"/>
            <a:ext cx="7486712" cy="68664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2294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274638"/>
            <a:ext cx="8237165" cy="972005"/>
          </a:xfrm>
        </p:spPr>
        <p:txBody>
          <a:bodyPr/>
          <a:lstStyle/>
          <a:p>
            <a:r>
              <a:rPr lang="en-US" dirty="0" smtClean="0"/>
              <a:t>OWL2 QL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8228641" cy="4800600"/>
          </a:xfrm>
        </p:spPr>
        <p:txBody>
          <a:bodyPr/>
          <a:lstStyle/>
          <a:p>
            <a:r>
              <a:rPr lang="en-US" sz="2400" dirty="0" smtClean="0"/>
              <a:t>OWL2 QL designed to </a:t>
            </a:r>
            <a:r>
              <a:rPr lang="en-US" sz="2400" dirty="0"/>
              <a:t>query </a:t>
            </a:r>
            <a:r>
              <a:rPr lang="en-US" sz="2400" dirty="0" smtClean="0"/>
              <a:t>large datasets</a:t>
            </a:r>
          </a:p>
          <a:p>
            <a:r>
              <a:rPr lang="en-US" sz="2400" dirty="0" smtClean="0"/>
              <a:t>Conjunctive queries using ontology concepts and relations</a:t>
            </a:r>
            <a:endParaRPr lang="en-US" sz="2400" dirty="0"/>
          </a:p>
          <a:p>
            <a:r>
              <a:rPr lang="en-US" sz="2400" dirty="0" smtClean="0"/>
              <a:t>Efficient query answering by compiling ontology in query and evaluating SQL </a:t>
            </a:r>
            <a:r>
              <a:rPr lang="en-US" sz="2400" dirty="0"/>
              <a:t>on </a:t>
            </a:r>
            <a:r>
              <a:rPr lang="en-US" sz="2400" dirty="0" smtClean="0"/>
              <a:t>relational DB</a:t>
            </a:r>
          </a:p>
          <a:p>
            <a:r>
              <a:rPr lang="en-US" sz="2400" dirty="0" smtClean="0"/>
              <a:t>Polynomial complexity for standard DL reasoning tasks: consistency, </a:t>
            </a:r>
            <a:r>
              <a:rPr lang="en-US" sz="2400" dirty="0" err="1" smtClean="0"/>
              <a:t>subsumption</a:t>
            </a:r>
            <a:r>
              <a:rPr lang="en-US" sz="2400" dirty="0" smtClean="0"/>
              <a:t>, classification, …</a:t>
            </a:r>
          </a:p>
          <a:p>
            <a:r>
              <a:rPr lang="en-US" sz="2400" dirty="0" smtClean="0"/>
              <a:t>Based on the DL-Lite family of description logics</a:t>
            </a:r>
          </a:p>
          <a:p>
            <a:pPr marL="11430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3178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OWL2 RL</a:t>
            </a:r>
            <a:endParaRPr lang="en-US" dirty="0"/>
          </a:p>
        </p:txBody>
      </p:sp>
      <p:graphicFrame>
        <p:nvGraphicFramePr>
          <p:cNvPr id="3" name="Content Placeholder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42253581"/>
              </p:ext>
            </p:extLst>
          </p:nvPr>
        </p:nvGraphicFramePr>
        <p:xfrm>
          <a:off x="457200" y="1600200"/>
          <a:ext cx="8228014" cy="41198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007"/>
                <a:gridCol w="4114007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Subclass Expressions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Superclass Expressions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en-US" sz="1600" dirty="0" smtClean="0"/>
                        <a:t>a class other than </a:t>
                      </a:r>
                      <a:r>
                        <a:rPr lang="en-US" sz="1600" dirty="0" err="1" smtClean="0"/>
                        <a:t>owl:Thing</a:t>
                      </a:r>
                      <a:endParaRPr lang="en-US" sz="1600" dirty="0" smtClean="0"/>
                    </a:p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en-US" sz="1600" dirty="0" smtClean="0"/>
                        <a:t>an enumeration of individuals (</a:t>
                      </a:r>
                      <a:r>
                        <a:rPr lang="en-US" sz="1600" dirty="0" err="1" smtClean="0"/>
                        <a:t>ObjectOneOf</a:t>
                      </a:r>
                      <a:r>
                        <a:rPr lang="en-US" sz="1600" dirty="0" smtClean="0"/>
                        <a:t>)</a:t>
                      </a:r>
                    </a:p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en-US" sz="1600" dirty="0" smtClean="0"/>
                        <a:t>intersection of class expressions (</a:t>
                      </a:r>
                      <a:r>
                        <a:rPr lang="en-US" sz="1600" dirty="0" err="1" smtClean="0"/>
                        <a:t>ObjectIntersectionOf</a:t>
                      </a:r>
                      <a:r>
                        <a:rPr lang="en-US" sz="1600" dirty="0" smtClean="0"/>
                        <a:t>)</a:t>
                      </a:r>
                    </a:p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en-US" sz="1600" dirty="0" smtClean="0"/>
                        <a:t>union of class expressions (</a:t>
                      </a:r>
                      <a:r>
                        <a:rPr lang="en-US" sz="1600" dirty="0" err="1" smtClean="0"/>
                        <a:t>ObjectUnionOf</a:t>
                      </a:r>
                      <a:r>
                        <a:rPr lang="en-US" sz="1600" dirty="0" smtClean="0"/>
                        <a:t>)</a:t>
                      </a:r>
                    </a:p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en-US" sz="1600" dirty="0" smtClean="0"/>
                        <a:t>existential quantification to a class</a:t>
                      </a:r>
                      <a:r>
                        <a:rPr lang="en-US" sz="1600" baseline="0" dirty="0" smtClean="0"/>
                        <a:t> </a:t>
                      </a:r>
                      <a:r>
                        <a:rPr lang="en-US" sz="1600" dirty="0" smtClean="0"/>
                        <a:t>expression (</a:t>
                      </a:r>
                      <a:r>
                        <a:rPr lang="en-US" sz="1600" dirty="0" err="1" smtClean="0"/>
                        <a:t>ObjectSomeValuesFrom</a:t>
                      </a:r>
                      <a:r>
                        <a:rPr lang="en-US" sz="1600" dirty="0" smtClean="0"/>
                        <a:t>)</a:t>
                      </a:r>
                    </a:p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en-US" sz="1600" dirty="0" smtClean="0"/>
                        <a:t>existential quantification to a data range (</a:t>
                      </a:r>
                      <a:r>
                        <a:rPr lang="en-US" sz="1600" dirty="0" err="1" smtClean="0"/>
                        <a:t>DataSomeValuesFrom</a:t>
                      </a:r>
                      <a:r>
                        <a:rPr lang="en-US" sz="1600" dirty="0" smtClean="0"/>
                        <a:t>)</a:t>
                      </a:r>
                    </a:p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en-US" sz="1600" dirty="0" smtClean="0"/>
                        <a:t>existential quantification to an individual (</a:t>
                      </a:r>
                      <a:r>
                        <a:rPr lang="en-US" sz="1600" dirty="0" err="1" smtClean="0"/>
                        <a:t>ObjectHasValue</a:t>
                      </a:r>
                      <a:r>
                        <a:rPr lang="en-US" sz="1600" dirty="0" smtClean="0"/>
                        <a:t>)</a:t>
                      </a:r>
                    </a:p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en-US" sz="1600" dirty="0" smtClean="0"/>
                        <a:t>existential quantification to a literal (</a:t>
                      </a:r>
                      <a:r>
                        <a:rPr lang="en-US" sz="1600" dirty="0" err="1" smtClean="0"/>
                        <a:t>DataHasValue</a:t>
                      </a:r>
                      <a:r>
                        <a:rPr lang="en-US" sz="1600" dirty="0" smtClean="0"/>
                        <a:t>) 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en-US" sz="1600" dirty="0" smtClean="0"/>
                        <a:t>a class other than </a:t>
                      </a:r>
                      <a:r>
                        <a:rPr lang="en-US" sz="1600" dirty="0" err="1" smtClean="0"/>
                        <a:t>owl:Thing</a:t>
                      </a:r>
                      <a:endParaRPr lang="en-US" sz="1600" dirty="0" smtClean="0"/>
                    </a:p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en-US" sz="1600" dirty="0" smtClean="0"/>
                        <a:t>intersection of classes (</a:t>
                      </a:r>
                      <a:r>
                        <a:rPr lang="en-US" sz="1600" dirty="0" err="1" smtClean="0"/>
                        <a:t>ObjectIntersectionOf</a:t>
                      </a:r>
                      <a:r>
                        <a:rPr lang="en-US" sz="1600" dirty="0" smtClean="0"/>
                        <a:t>)</a:t>
                      </a:r>
                    </a:p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en-US" sz="1600" dirty="0" smtClean="0"/>
                        <a:t>negation (</a:t>
                      </a:r>
                      <a:r>
                        <a:rPr lang="en-US" sz="1600" dirty="0" err="1" smtClean="0"/>
                        <a:t>ObjectComplementOf</a:t>
                      </a:r>
                      <a:r>
                        <a:rPr lang="en-US" sz="1600" dirty="0" smtClean="0"/>
                        <a:t>)</a:t>
                      </a:r>
                    </a:p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en-US" sz="1600" dirty="0" smtClean="0"/>
                        <a:t>universal quantification to a class expression (</a:t>
                      </a:r>
                      <a:r>
                        <a:rPr lang="en-US" sz="1600" dirty="0" err="1" smtClean="0"/>
                        <a:t>ObjectAllValuesFrom</a:t>
                      </a:r>
                      <a:r>
                        <a:rPr lang="en-US" sz="1600" dirty="0" smtClean="0"/>
                        <a:t>)</a:t>
                      </a:r>
                    </a:p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en-US" sz="1600" dirty="0" smtClean="0"/>
                        <a:t>existential quantification to an individual (</a:t>
                      </a:r>
                      <a:r>
                        <a:rPr lang="en-US" sz="1600" dirty="0" err="1" smtClean="0"/>
                        <a:t>ObjectHasValue</a:t>
                      </a:r>
                      <a:r>
                        <a:rPr lang="en-US" sz="1600" dirty="0" smtClean="0"/>
                        <a:t>)</a:t>
                      </a:r>
                    </a:p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en-US" sz="1600" dirty="0" smtClean="0"/>
                        <a:t>at-most 0/1 cardinality restriction to a class </a:t>
                      </a:r>
                    </a:p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en-US" sz="1600" dirty="0" smtClean="0"/>
                        <a:t>universal quantification to a data range (</a:t>
                      </a:r>
                      <a:r>
                        <a:rPr lang="en-US" sz="1600" dirty="0" err="1" smtClean="0"/>
                        <a:t>DataAllValuesFrom</a:t>
                      </a:r>
                      <a:r>
                        <a:rPr lang="en-US" sz="1600" dirty="0" smtClean="0"/>
                        <a:t>)</a:t>
                      </a:r>
                    </a:p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en-US" sz="1600" dirty="0" smtClean="0"/>
                        <a:t>existential quantification to a literal (</a:t>
                      </a:r>
                      <a:r>
                        <a:rPr lang="en-US" sz="1600" dirty="0" err="1" smtClean="0"/>
                        <a:t>DataHasValue</a:t>
                      </a:r>
                      <a:r>
                        <a:rPr lang="en-US" sz="1600" dirty="0" smtClean="0"/>
                        <a:t>)</a:t>
                      </a:r>
                    </a:p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en-US" sz="1600" dirty="0" smtClean="0"/>
                        <a:t>at-most 0/1 cardinality restriction to a data range (</a:t>
                      </a:r>
                      <a:r>
                        <a:rPr lang="en-US" sz="1600" dirty="0" err="1" smtClean="0"/>
                        <a:t>DataMaxCardinality</a:t>
                      </a:r>
                      <a:r>
                        <a:rPr lang="en-US" sz="1600" dirty="0" smtClean="0"/>
                        <a:t> 0/1) </a:t>
                      </a:r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71951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20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RDFS and Horn Logic</a:t>
            </a:r>
            <a:endParaRPr lang="el-GR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867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 typeface="Wingdings" charset="0"/>
              <a:buNone/>
            </a:pPr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Triple(</a:t>
            </a:r>
            <a:r>
              <a:rPr lang="en-US" dirty="0" err="1">
                <a:latin typeface="Arial" charset="0"/>
                <a:ea typeface="ＭＳ Ｐゴシック" charset="0"/>
                <a:cs typeface="ＭＳ Ｐゴシック" charset="0"/>
              </a:rPr>
              <a:t>a,P,b</a:t>
            </a: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)		</a:t>
            </a:r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	P</a:t>
            </a: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(</a:t>
            </a:r>
            <a:r>
              <a:rPr lang="en-US" dirty="0" err="1">
                <a:latin typeface="Arial" charset="0"/>
                <a:ea typeface="ＭＳ Ｐゴシック" charset="0"/>
                <a:cs typeface="ＭＳ Ｐゴシック" charset="0"/>
              </a:rPr>
              <a:t>a,b</a:t>
            </a: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)</a:t>
            </a:r>
          </a:p>
          <a:p>
            <a:pPr eaLnBrk="1" hangingPunct="1">
              <a:buFont typeface="Wingdings" charset="0"/>
              <a:buNone/>
            </a:pPr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a </a:t>
            </a:r>
            <a:r>
              <a:rPr lang="en-US" dirty="0" err="1" smtClean="0">
                <a:latin typeface="Arial" charset="0"/>
                <a:ea typeface="ＭＳ Ｐゴシック" charset="0"/>
                <a:cs typeface="ＭＳ Ｐゴシック" charset="0"/>
              </a:rPr>
              <a:t>rdf:type</a:t>
            </a:r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 C</a:t>
            </a: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			</a:t>
            </a:r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C</a:t>
            </a: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(a)</a:t>
            </a:r>
          </a:p>
          <a:p>
            <a:pPr eaLnBrk="1" hangingPunct="1">
              <a:buFont typeface="Wingdings" charset="0"/>
              <a:buNone/>
            </a:pP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C </a:t>
            </a:r>
            <a:r>
              <a:rPr lang="en-US" dirty="0" err="1">
                <a:latin typeface="Arial" charset="0"/>
                <a:ea typeface="ＭＳ Ｐゴシック" charset="0"/>
                <a:cs typeface="ＭＳ Ｐゴシック" charset="0"/>
              </a:rPr>
              <a:t>subClassOf</a:t>
            </a: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 D		C(X) </a:t>
            </a:r>
            <a:r>
              <a:rPr lang="en-US" dirty="0">
                <a:latin typeface="Arial" charset="0"/>
                <a:ea typeface="ＭＳ Ｐゴシック" charset="0"/>
                <a:cs typeface="ＭＳ Ｐゴシック" charset="0"/>
                <a:sym typeface="Symbol" charset="0"/>
              </a:rPr>
              <a:t> </a:t>
            </a: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D(X)</a:t>
            </a:r>
          </a:p>
          <a:p>
            <a:pPr eaLnBrk="1" hangingPunct="1">
              <a:buFont typeface="Wingdings" charset="0"/>
              <a:buNone/>
            </a:pP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P </a:t>
            </a:r>
            <a:r>
              <a:rPr lang="en-US" dirty="0" err="1" smtClean="0">
                <a:latin typeface="Arial" charset="0"/>
                <a:ea typeface="ＭＳ Ｐゴシック" charset="0"/>
                <a:cs typeface="ＭＳ Ｐゴシック" charset="0"/>
              </a:rPr>
              <a:t>subPropertyOf</a:t>
            </a:r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Q		P(X,Y) </a:t>
            </a:r>
            <a:r>
              <a:rPr lang="en-US" dirty="0">
                <a:latin typeface="Arial" charset="0"/>
                <a:ea typeface="ＭＳ Ｐゴシック" charset="0"/>
                <a:cs typeface="ＭＳ Ｐゴシック" charset="0"/>
                <a:sym typeface="Symbol" charset="0"/>
              </a:rPr>
              <a:t></a:t>
            </a: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 Q(X,Y)</a:t>
            </a:r>
          </a:p>
          <a:p>
            <a:pPr eaLnBrk="1" hangingPunct="1">
              <a:buFont typeface="Wingdings" charset="0"/>
              <a:buNone/>
            </a:pP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domain(P,C)			P(X,Y) </a:t>
            </a:r>
            <a:r>
              <a:rPr lang="en-US" dirty="0">
                <a:latin typeface="Arial" charset="0"/>
                <a:ea typeface="ＭＳ Ｐゴシック" charset="0"/>
                <a:cs typeface="ＭＳ Ｐゴシック" charset="0"/>
                <a:sym typeface="Symbol" charset="0"/>
              </a:rPr>
              <a:t> C(X)</a:t>
            </a:r>
          </a:p>
          <a:p>
            <a:pPr eaLnBrk="1" hangingPunct="1">
              <a:buFont typeface="Wingdings" charset="0"/>
              <a:buNone/>
            </a:pPr>
            <a:r>
              <a:rPr lang="en-GB" dirty="0">
                <a:latin typeface="Arial" charset="0"/>
                <a:ea typeface="ＭＳ Ｐゴシック" charset="0"/>
                <a:cs typeface="ＭＳ Ｐゴシック" charset="0"/>
                <a:sym typeface="Symbol" charset="0"/>
              </a:rPr>
              <a:t>range(P,C)			P(X,Y) </a:t>
            </a:r>
            <a:r>
              <a:rPr lang="en-US" dirty="0">
                <a:latin typeface="Arial" charset="0"/>
                <a:ea typeface="ＭＳ Ｐゴシック" charset="0"/>
                <a:cs typeface="ＭＳ Ｐゴシック" charset="0"/>
                <a:sym typeface="Symbol" charset="0"/>
              </a:rPr>
              <a:t> C(Y)</a:t>
            </a:r>
            <a:endParaRPr lang="en-GB" dirty="0">
              <a:latin typeface="Arial" charset="0"/>
              <a:ea typeface="ＭＳ Ｐゴシック" charset="0"/>
              <a:cs typeface="ＭＳ Ｐゴシック" charset="0"/>
              <a:sym typeface="Symbol" charset="0"/>
            </a:endParaRPr>
          </a:p>
          <a:p>
            <a:pPr eaLnBrk="1" hangingPunct="1"/>
            <a:endParaRPr lang="el-GR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895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274638"/>
            <a:ext cx="8237165" cy="902741"/>
          </a:xfrm>
        </p:spPr>
        <p:txBody>
          <a:bodyPr/>
          <a:lstStyle/>
          <a:p>
            <a:r>
              <a:rPr lang="en-US" dirty="0" smtClean="0"/>
              <a:t>OWL2 in Horn Logic (1)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06248915"/>
              </p:ext>
            </p:extLst>
          </p:nvPr>
        </p:nvGraphicFramePr>
        <p:xfrm>
          <a:off x="466350" y="1275728"/>
          <a:ext cx="8228014" cy="5156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007"/>
                <a:gridCol w="4114007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OWL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Horn</a:t>
                      </a:r>
                      <a:r>
                        <a:rPr lang="en-US" sz="1800" baseline="0" dirty="0" smtClean="0"/>
                        <a:t> Rules</a:t>
                      </a:r>
                      <a:endParaRPr lang="en-US" sz="1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eaLnBrk="1" hangingPunct="1">
                        <a:buFont typeface="Wingdings" charset="0"/>
                        <a:buNone/>
                      </a:pPr>
                      <a:r>
                        <a:rPr lang="en-US" sz="1800" dirty="0" smtClean="0"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C </a:t>
                      </a:r>
                      <a:r>
                        <a:rPr lang="en-US" sz="1800" dirty="0" err="1" smtClean="0"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sameClassAs</a:t>
                      </a:r>
                      <a:r>
                        <a:rPr lang="en-US" sz="1800" dirty="0" smtClean="0"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 D	</a:t>
                      </a:r>
                      <a:endParaRPr lang="en-US" sz="1800" dirty="0" smtClean="0">
                        <a:latin typeface="Arial" charset="0"/>
                        <a:ea typeface="ＭＳ Ｐゴシック" charset="0"/>
                        <a:cs typeface="ＭＳ Ｐゴシック" charset="0"/>
                        <a:sym typeface="Symbol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eaLnBrk="1" hangingPunct="1">
                        <a:buFont typeface="Wingdings" charset="0"/>
                        <a:buNone/>
                      </a:pPr>
                      <a:r>
                        <a:rPr lang="en-US" sz="1800" dirty="0" smtClean="0"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C(X) </a:t>
                      </a:r>
                      <a:r>
                        <a:rPr lang="en-US" sz="1800" dirty="0" smtClean="0">
                          <a:latin typeface="Arial" charset="0"/>
                          <a:ea typeface="ＭＳ Ｐゴシック" charset="0"/>
                          <a:cs typeface="ＭＳ Ｐゴシック" charset="0"/>
                          <a:sym typeface="Symbol" charset="0"/>
                        </a:rPr>
                        <a:t> D(X)</a:t>
                      </a:r>
                    </a:p>
                    <a:p>
                      <a:pPr eaLnBrk="1" hangingPunct="1">
                        <a:spcAft>
                          <a:spcPct val="50000"/>
                        </a:spcAft>
                        <a:buFont typeface="Wingdings" charset="0"/>
                        <a:buNone/>
                      </a:pPr>
                      <a:r>
                        <a:rPr lang="en-US" sz="1800" dirty="0" smtClean="0">
                          <a:latin typeface="Arial" charset="0"/>
                          <a:ea typeface="ＭＳ Ｐゴシック" charset="0"/>
                          <a:cs typeface="ＭＳ Ｐゴシック" charset="0"/>
                          <a:sym typeface="Symbol" charset="0"/>
                        </a:rPr>
                        <a:t>D(X)  C(X)</a:t>
                      </a:r>
                      <a:endParaRPr lang="en-US" sz="1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eaLnBrk="1" hangingPunct="1">
                        <a:buFont typeface="Wingdings" charset="0"/>
                        <a:buNone/>
                      </a:pPr>
                      <a:r>
                        <a:rPr lang="en-US" sz="1800" dirty="0" smtClean="0">
                          <a:latin typeface="Arial" charset="0"/>
                          <a:ea typeface="ＭＳ Ｐゴシック" charset="0"/>
                          <a:cs typeface="ＭＳ Ｐゴシック" charset="0"/>
                          <a:sym typeface="Symbol" charset="0"/>
                        </a:rPr>
                        <a:t>P </a:t>
                      </a:r>
                      <a:r>
                        <a:rPr lang="en-US" sz="1800" dirty="0" err="1" smtClean="0">
                          <a:latin typeface="Arial" charset="0"/>
                          <a:ea typeface="ＭＳ Ｐゴシック" charset="0"/>
                          <a:cs typeface="ＭＳ Ｐゴシック" charset="0"/>
                          <a:sym typeface="Symbol" charset="0"/>
                        </a:rPr>
                        <a:t>samePropertyAs</a:t>
                      </a:r>
                      <a:r>
                        <a:rPr lang="en-US" sz="1800" dirty="0" smtClean="0">
                          <a:latin typeface="Arial" charset="0"/>
                          <a:ea typeface="ＭＳ Ｐゴシック" charset="0"/>
                          <a:cs typeface="ＭＳ Ｐゴシック" charset="0"/>
                          <a:sym typeface="Symbol" charset="0"/>
                        </a:rPr>
                        <a:t> Q	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eaLnBrk="1" hangingPunct="1">
                        <a:buFont typeface="Wingdings" charset="0"/>
                        <a:buNone/>
                      </a:pPr>
                      <a:r>
                        <a:rPr lang="en-US" sz="1800" dirty="0" smtClean="0">
                          <a:latin typeface="Arial" charset="0"/>
                          <a:ea typeface="ＭＳ Ｐゴシック" charset="0"/>
                          <a:cs typeface="ＭＳ Ｐゴシック" charset="0"/>
                          <a:sym typeface="Symbol" charset="0"/>
                        </a:rPr>
                        <a:t>P(X,Y)  Q(X,Y)</a:t>
                      </a:r>
                      <a:endParaRPr lang="en-US" sz="1800" dirty="0" smtClean="0"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  <a:p>
                      <a:pPr eaLnBrk="1" hangingPunct="1">
                        <a:spcAft>
                          <a:spcPct val="50000"/>
                        </a:spcAft>
                        <a:buFont typeface="Wingdings" charset="0"/>
                        <a:buNone/>
                      </a:pPr>
                      <a:r>
                        <a:rPr lang="en-US" sz="1800" dirty="0" smtClean="0"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Q(X,Y) </a:t>
                      </a:r>
                      <a:r>
                        <a:rPr lang="en-US" sz="1800" dirty="0" smtClean="0">
                          <a:latin typeface="Arial" charset="0"/>
                          <a:ea typeface="ＭＳ Ｐゴシック" charset="0"/>
                          <a:cs typeface="ＭＳ Ｐゴシック" charset="0"/>
                          <a:sym typeface="Symbol" charset="0"/>
                        </a:rPr>
                        <a:t> P(X,Y)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eaLnBrk="1" hangingPunct="1">
                        <a:buFont typeface="Wingdings" charset="0"/>
                        <a:buNone/>
                      </a:pPr>
                      <a:r>
                        <a:rPr lang="en-US" sz="1800" dirty="0" smtClean="0"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(C1 </a:t>
                      </a:r>
                      <a:r>
                        <a:rPr lang="en-US" sz="1800" dirty="0" smtClean="0">
                          <a:latin typeface="Arial" charset="0"/>
                          <a:ea typeface="ＭＳ Ｐゴシック" charset="0"/>
                          <a:cs typeface="ＭＳ Ｐゴシック" charset="0"/>
                          <a:sym typeface="Symbol" charset="0"/>
                        </a:rPr>
                        <a:t> C2) </a:t>
                      </a:r>
                      <a:r>
                        <a:rPr lang="en-US" sz="1800" dirty="0" err="1" smtClean="0">
                          <a:latin typeface="Arial" charset="0"/>
                          <a:ea typeface="ＭＳ Ｐゴシック" charset="0"/>
                          <a:cs typeface="ＭＳ Ｐゴシック" charset="0"/>
                          <a:sym typeface="Symbol" charset="0"/>
                        </a:rPr>
                        <a:t>subClassOf</a:t>
                      </a:r>
                      <a:r>
                        <a:rPr lang="en-US" sz="1800" dirty="0" smtClean="0">
                          <a:latin typeface="Arial" charset="0"/>
                          <a:ea typeface="ＭＳ Ｐゴシック" charset="0"/>
                          <a:cs typeface="ＭＳ Ｐゴシック" charset="0"/>
                          <a:sym typeface="Symbol" charset="0"/>
                        </a:rPr>
                        <a:t> D	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Arial" charset="0"/>
                          <a:ea typeface="ＭＳ Ｐゴシック" charset="0"/>
                          <a:cs typeface="ＭＳ Ｐゴシック" charset="0"/>
                          <a:sym typeface="Symbol" charset="0"/>
                        </a:rPr>
                        <a:t>C1(X), C2(X)  D(X)</a:t>
                      </a:r>
                      <a:endParaRPr lang="en-US" sz="1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eaLnBrk="1" hangingPunct="1">
                        <a:buFont typeface="Wingdings" charset="0"/>
                        <a:buNone/>
                      </a:pPr>
                      <a:r>
                        <a:rPr lang="en-US" sz="1800" dirty="0" smtClean="0">
                          <a:latin typeface="Arial" charset="0"/>
                          <a:ea typeface="ＭＳ Ｐゴシック" charset="0"/>
                          <a:cs typeface="ＭＳ Ｐゴシック" charset="0"/>
                          <a:sym typeface="Symbol" charset="0"/>
                        </a:rPr>
                        <a:t>C </a:t>
                      </a:r>
                      <a:r>
                        <a:rPr lang="en-US" sz="1800" dirty="0" err="1" smtClean="0">
                          <a:latin typeface="Arial" charset="0"/>
                          <a:ea typeface="ＭＳ Ｐゴシック" charset="0"/>
                          <a:cs typeface="ＭＳ Ｐゴシック" charset="0"/>
                          <a:sym typeface="Symbol" charset="0"/>
                        </a:rPr>
                        <a:t>subClassOf</a:t>
                      </a:r>
                      <a:r>
                        <a:rPr lang="en-US" sz="1800" dirty="0" smtClean="0">
                          <a:latin typeface="Arial" charset="0"/>
                          <a:ea typeface="ＭＳ Ｐゴシック" charset="0"/>
                          <a:cs typeface="ＭＳ Ｐゴシック" charset="0"/>
                          <a:sym typeface="Symbol" charset="0"/>
                        </a:rPr>
                        <a:t> (D1  D2)	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eaLnBrk="1" hangingPunct="1">
                        <a:buFont typeface="Wingdings" charset="0"/>
                        <a:buNone/>
                      </a:pPr>
                      <a:r>
                        <a:rPr lang="en-US" sz="1800" dirty="0" smtClean="0">
                          <a:latin typeface="Arial" charset="0"/>
                          <a:ea typeface="ＭＳ Ｐゴシック" charset="0"/>
                          <a:cs typeface="ＭＳ Ｐゴシック" charset="0"/>
                          <a:sym typeface="Symbol" charset="0"/>
                        </a:rPr>
                        <a:t>C(X)  D1(X)</a:t>
                      </a:r>
                    </a:p>
                    <a:p>
                      <a:pPr eaLnBrk="1" hangingPunct="1">
                        <a:buFont typeface="Wingdings" charset="0"/>
                        <a:buNone/>
                      </a:pPr>
                      <a:r>
                        <a:rPr lang="en-US" sz="1800" dirty="0" smtClean="0">
                          <a:latin typeface="Arial" charset="0"/>
                          <a:ea typeface="ＭＳ Ｐゴシック" charset="0"/>
                          <a:cs typeface="ＭＳ Ｐゴシック" charset="0"/>
                          <a:sym typeface="Symbol" charset="0"/>
                        </a:rPr>
                        <a:t>C(X)  D2(X)</a:t>
                      </a:r>
                      <a:endParaRPr lang="en-US" sz="1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(C1</a:t>
                      </a:r>
                      <a:r>
                        <a:rPr lang="en-US" sz="1800" dirty="0" smtClean="0">
                          <a:latin typeface="Arial" charset="0"/>
                          <a:ea typeface="ＭＳ Ｐゴシック" charset="0"/>
                          <a:cs typeface="ＭＳ Ｐゴシック" charset="0"/>
                          <a:sym typeface="Symbol" charset="0"/>
                        </a:rPr>
                        <a:t></a:t>
                      </a:r>
                      <a:r>
                        <a:rPr lang="en-US" sz="1800" dirty="0" smtClean="0"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 C2) </a:t>
                      </a:r>
                      <a:r>
                        <a:rPr lang="en-US" sz="1800" dirty="0" err="1" smtClean="0"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subClassOf</a:t>
                      </a:r>
                      <a:r>
                        <a:rPr lang="en-US" sz="1800" dirty="0" smtClean="0"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 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eaLnBrk="1" hangingPunct="1">
                        <a:buFont typeface="Wingdings" charset="0"/>
                        <a:buNone/>
                      </a:pPr>
                      <a:r>
                        <a:rPr lang="en-US" sz="1800" dirty="0" smtClean="0"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C1(X) </a:t>
                      </a:r>
                      <a:r>
                        <a:rPr lang="en-US" sz="1800" dirty="0" smtClean="0">
                          <a:latin typeface="Arial" charset="0"/>
                          <a:ea typeface="ＭＳ Ｐゴシック" charset="0"/>
                          <a:cs typeface="ＭＳ Ｐゴシック" charset="0"/>
                          <a:sym typeface="Symbol" charset="0"/>
                        </a:rPr>
                        <a:t> D(X)</a:t>
                      </a:r>
                    </a:p>
                    <a:p>
                      <a:pPr eaLnBrk="1" hangingPunct="1">
                        <a:spcAft>
                          <a:spcPct val="50000"/>
                        </a:spcAft>
                        <a:buFont typeface="Wingdings" charset="0"/>
                        <a:buNone/>
                      </a:pPr>
                      <a:r>
                        <a:rPr lang="en-US" sz="1800" dirty="0" smtClean="0">
                          <a:latin typeface="Arial" charset="0"/>
                          <a:ea typeface="ＭＳ Ｐゴシック" charset="0"/>
                          <a:cs typeface="ＭＳ Ｐゴシック" charset="0"/>
                          <a:sym typeface="Symbol" charset="0"/>
                        </a:rPr>
                        <a:t>C2(X)  D(X)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>
                          <a:latin typeface="Arial" charset="0"/>
                          <a:ea typeface="ＭＳ Ｐゴシック" charset="0"/>
                          <a:cs typeface="ＭＳ Ｐゴシック" charset="0"/>
                          <a:sym typeface="Symbol" charset="0"/>
                        </a:rPr>
                        <a:t>C </a:t>
                      </a:r>
                      <a:r>
                        <a:rPr lang="en-US" sz="1800" dirty="0" err="1" smtClean="0">
                          <a:latin typeface="Arial" charset="0"/>
                          <a:ea typeface="ＭＳ Ｐゴシック" charset="0"/>
                          <a:cs typeface="ＭＳ Ｐゴシック" charset="0"/>
                          <a:sym typeface="Symbol" charset="0"/>
                        </a:rPr>
                        <a:t>subClassOf</a:t>
                      </a:r>
                      <a:r>
                        <a:rPr lang="en-US" sz="1800" dirty="0" smtClean="0">
                          <a:latin typeface="Arial" charset="0"/>
                          <a:ea typeface="ＭＳ Ｐゴシック" charset="0"/>
                          <a:cs typeface="ＭＳ Ｐゴシック" charset="0"/>
                          <a:sym typeface="Symbol" charset="0"/>
                        </a:rPr>
                        <a:t> (D1  D2)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Not allowed</a:t>
                      </a:r>
                      <a:endParaRPr lang="en-US" sz="1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eaLnBrk="1" hangingPunct="1">
                        <a:buFont typeface="Wingdings" charset="0"/>
                        <a:buNone/>
                      </a:pPr>
                      <a:r>
                        <a:rPr lang="en-US" sz="1800" dirty="0" smtClean="0"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C </a:t>
                      </a:r>
                      <a:r>
                        <a:rPr lang="en-US" sz="1800" dirty="0" err="1" smtClean="0"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subClassOf</a:t>
                      </a:r>
                      <a:r>
                        <a:rPr lang="en-US" sz="1800" dirty="0" smtClean="0"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 </a:t>
                      </a:r>
                      <a:r>
                        <a:rPr lang="en-US" sz="1800" dirty="0" err="1" smtClean="0"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allValuesFrom</a:t>
                      </a:r>
                      <a:r>
                        <a:rPr lang="en-US" sz="1800" dirty="0" smtClean="0"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(P,D)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C(X), P(X,Y) </a:t>
                      </a:r>
                      <a:r>
                        <a:rPr lang="en-US" sz="1800" dirty="0" smtClean="0">
                          <a:latin typeface="Arial" charset="0"/>
                          <a:ea typeface="ＭＳ Ｐゴシック" charset="0"/>
                          <a:cs typeface="ＭＳ Ｐゴシック" charset="0"/>
                          <a:sym typeface="Symbol" charset="0"/>
                        </a:rPr>
                        <a:t> D(Y)</a:t>
                      </a:r>
                      <a:endParaRPr lang="en-US" sz="1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eaLnBrk="1" hangingPunct="1">
                        <a:buFont typeface="Wingdings" charset="0"/>
                        <a:buNone/>
                      </a:pPr>
                      <a:r>
                        <a:rPr lang="en-US" sz="1800" dirty="0" err="1" smtClean="0"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allValuesFrom</a:t>
                      </a:r>
                      <a:r>
                        <a:rPr lang="en-US" sz="1800" dirty="0" smtClean="0"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(P,D) </a:t>
                      </a:r>
                      <a:r>
                        <a:rPr lang="en-US" sz="1800" dirty="0" err="1" smtClean="0"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subClassOf</a:t>
                      </a:r>
                      <a:r>
                        <a:rPr lang="en-US" sz="1800" dirty="0" smtClean="0"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 C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Not allowed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eaLnBrk="1" hangingPunct="1">
                        <a:buFont typeface="Wingdings" charset="0"/>
                        <a:buNone/>
                      </a:pPr>
                      <a:r>
                        <a:rPr lang="en-US" sz="1800" dirty="0" smtClean="0"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C </a:t>
                      </a:r>
                      <a:r>
                        <a:rPr lang="en-US" sz="1800" dirty="0" err="1" smtClean="0"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subClassOf</a:t>
                      </a:r>
                      <a:r>
                        <a:rPr lang="en-US" sz="1800" dirty="0" smtClean="0"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 </a:t>
                      </a:r>
                      <a:r>
                        <a:rPr lang="en-US" sz="1800" dirty="0" err="1" smtClean="0"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SomeValuesFrom</a:t>
                      </a:r>
                      <a:r>
                        <a:rPr lang="en-US" sz="1800" dirty="0" smtClean="0"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(P,D)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Not allowed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eaLnBrk="1" hangingPunct="1">
                        <a:buFont typeface="Wingdings" charset="0"/>
                        <a:buNone/>
                      </a:pPr>
                      <a:r>
                        <a:rPr lang="en-US" sz="1800" dirty="0" err="1" smtClean="0"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SomeValuesFrom</a:t>
                      </a:r>
                      <a:r>
                        <a:rPr lang="en-US" sz="1800" dirty="0" smtClean="0"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(P,D) </a:t>
                      </a:r>
                      <a:r>
                        <a:rPr lang="en-US" sz="1800" dirty="0" err="1" smtClean="0"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subClassOf</a:t>
                      </a:r>
                      <a:r>
                        <a:rPr lang="en-US" sz="1800" dirty="0" smtClean="0"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 C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D(X), P(X,Y) </a:t>
                      </a:r>
                      <a:r>
                        <a:rPr lang="en-US" sz="1800" dirty="0" smtClean="0">
                          <a:latin typeface="Arial" charset="0"/>
                          <a:ea typeface="ＭＳ Ｐゴシック" charset="0"/>
                          <a:cs typeface="ＭＳ Ｐゴシック" charset="0"/>
                          <a:sym typeface="Symbol" charset="0"/>
                        </a:rPr>
                        <a:t> C(Y)</a:t>
                      </a:r>
                      <a:endParaRPr lang="en-US" sz="1800" dirty="0" smtClean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5922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274638"/>
            <a:ext cx="8237165" cy="773010"/>
          </a:xfrm>
        </p:spPr>
        <p:txBody>
          <a:bodyPr/>
          <a:lstStyle/>
          <a:p>
            <a:r>
              <a:rPr lang="en-US" dirty="0" smtClean="0"/>
              <a:t>OWL2 in Horn Logic (2)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14843523"/>
              </p:ext>
            </p:extLst>
          </p:nvPr>
        </p:nvGraphicFramePr>
        <p:xfrm>
          <a:off x="457199" y="1307564"/>
          <a:ext cx="8228014" cy="2865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007"/>
                <a:gridCol w="4114007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OWL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Horn</a:t>
                      </a:r>
                      <a:r>
                        <a:rPr lang="en-US" baseline="0" dirty="0" smtClean="0"/>
                        <a:t> Rules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charset="0"/>
                        <a:buNone/>
                        <a:tabLst/>
                        <a:defRPr/>
                      </a:pPr>
                      <a:r>
                        <a:rPr lang="en-US" sz="1800" dirty="0" err="1" smtClean="0">
                          <a:latin typeface="Arial" charset="0"/>
                          <a:ea typeface="ＭＳ Ｐゴシック" charset="0"/>
                          <a:cs typeface="ＭＳ Ｐゴシック" charset="0"/>
                          <a:sym typeface="Symbol" charset="0"/>
                        </a:rPr>
                        <a:t>transitiveProperty</a:t>
                      </a:r>
                      <a:r>
                        <a:rPr lang="en-US" sz="1800" dirty="0" smtClean="0">
                          <a:latin typeface="Arial" charset="0"/>
                          <a:ea typeface="ＭＳ Ｐゴシック" charset="0"/>
                          <a:cs typeface="ＭＳ Ｐゴシック" charset="0"/>
                          <a:sym typeface="Symbol" charset="0"/>
                        </a:rPr>
                        <a:t>(P)	 </a:t>
                      </a:r>
                      <a:r>
                        <a:rPr lang="en-US" sz="1800" dirty="0" smtClean="0"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	</a:t>
                      </a:r>
                      <a:endParaRPr lang="en-US" sz="1800" dirty="0" smtClean="0">
                        <a:latin typeface="Arial" charset="0"/>
                        <a:ea typeface="ＭＳ Ｐゴシック" charset="0"/>
                        <a:cs typeface="ＭＳ Ｐゴシック" charset="0"/>
                        <a:sym typeface="Symbol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charset="0"/>
                        <a:buNone/>
                        <a:tabLst/>
                        <a:defRPr/>
                      </a:pPr>
                      <a:r>
                        <a:rPr lang="en-US" sz="1800" dirty="0" smtClean="0">
                          <a:latin typeface="Arial" charset="0"/>
                          <a:ea typeface="ＭＳ Ｐゴシック" charset="0"/>
                          <a:cs typeface="ＭＳ Ｐゴシック" charset="0"/>
                          <a:sym typeface="Symbol" charset="0"/>
                        </a:rPr>
                        <a:t>P(X,Y), P(Y,Z)  P(X,Z)</a:t>
                      </a:r>
                      <a:endParaRPr lang="en-GB" sz="1800" dirty="0" smtClean="0">
                        <a:latin typeface="Arial" charset="0"/>
                        <a:ea typeface="ＭＳ Ｐゴシック" charset="0"/>
                        <a:cs typeface="ＭＳ Ｐゴシック" charset="0"/>
                        <a:sym typeface="Symbol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eaLnBrk="1" hangingPunct="1">
                        <a:buFont typeface="Wingdings" charset="0"/>
                        <a:buNone/>
                      </a:pPr>
                      <a:r>
                        <a:rPr lang="en-US" sz="1800" dirty="0" err="1" smtClean="0"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inverseProperty</a:t>
                      </a:r>
                      <a:r>
                        <a:rPr lang="en-US" sz="1800" dirty="0" smtClean="0"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(P,Q)</a:t>
                      </a:r>
                      <a:endParaRPr lang="en-US" sz="1800" dirty="0" smtClean="0">
                        <a:latin typeface="Arial" charset="0"/>
                        <a:ea typeface="ＭＳ Ｐゴシック" charset="0"/>
                        <a:cs typeface="ＭＳ Ｐゴシック" charset="0"/>
                        <a:sym typeface="Symbol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eaLnBrk="1" hangingPunct="1">
                        <a:buFont typeface="Wingdings" charset="0"/>
                        <a:buNone/>
                      </a:pPr>
                      <a:r>
                        <a:rPr lang="en-US" sz="1800" dirty="0" smtClean="0"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Q(X,Y) </a:t>
                      </a:r>
                      <a:r>
                        <a:rPr lang="en-US" sz="1800" dirty="0" smtClean="0">
                          <a:latin typeface="Arial" charset="0"/>
                          <a:ea typeface="ＭＳ Ｐゴシック" charset="0"/>
                          <a:cs typeface="ＭＳ Ｐゴシック" charset="0"/>
                          <a:sym typeface="Symbol" charset="0"/>
                        </a:rPr>
                        <a:t> P(Y,X)</a:t>
                      </a:r>
                    </a:p>
                    <a:p>
                      <a:pPr eaLnBrk="1" hangingPunct="1">
                        <a:buFont typeface="Wingdings" charset="0"/>
                        <a:buNone/>
                      </a:pPr>
                      <a:r>
                        <a:rPr lang="en-US" sz="1800" dirty="0" smtClean="0">
                          <a:latin typeface="Arial" charset="0"/>
                          <a:ea typeface="ＭＳ Ｐゴシック" charset="0"/>
                          <a:cs typeface="ＭＳ Ｐゴシック" charset="0"/>
                          <a:sym typeface="Symbol" charset="0"/>
                        </a:rPr>
                        <a:t>P(X,Y)  Q(Y,X)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eaLnBrk="1" hangingPunct="1">
                        <a:buFont typeface="Wingdings" charset="0"/>
                        <a:buNone/>
                      </a:pPr>
                      <a:r>
                        <a:rPr lang="en-US" sz="1800" dirty="0" err="1" smtClean="0">
                          <a:latin typeface="Arial" charset="0"/>
                          <a:ea typeface="ＭＳ Ｐゴシック" charset="0"/>
                          <a:cs typeface="ＭＳ Ｐゴシック" charset="0"/>
                          <a:sym typeface="Symbol" charset="0"/>
                        </a:rPr>
                        <a:t>functionalProperty</a:t>
                      </a:r>
                      <a:r>
                        <a:rPr lang="en-US" sz="1800" dirty="0" smtClean="0">
                          <a:latin typeface="Arial" charset="0"/>
                          <a:ea typeface="ＭＳ Ｐゴシック" charset="0"/>
                          <a:cs typeface="ＭＳ Ｐゴシック" charset="0"/>
                          <a:sym typeface="Symbol" charset="0"/>
                        </a:rPr>
                        <a:t>(P)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Arial" charset="0"/>
                          <a:ea typeface="ＭＳ Ｐゴシック" charset="0"/>
                          <a:cs typeface="ＭＳ Ｐゴシック" charset="0"/>
                          <a:sym typeface="Symbol" charset="0"/>
                        </a:rPr>
                        <a:t>P(X,Y), P(X,Z)  </a:t>
                      </a:r>
                      <a:r>
                        <a:rPr lang="en-US" sz="1800" dirty="0" smtClean="0">
                          <a:solidFill>
                            <a:schemeClr val="accent1"/>
                          </a:solidFill>
                          <a:latin typeface="Arial" charset="0"/>
                          <a:ea typeface="ＭＳ Ｐゴシック" charset="0"/>
                          <a:cs typeface="ＭＳ Ｐゴシック" charset="0"/>
                          <a:sym typeface="Symbol" charset="0"/>
                        </a:rPr>
                        <a:t>Y=Z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eaLnBrk="1" hangingPunct="1">
                        <a:buFont typeface="Wingdings" charset="0"/>
                        <a:buNone/>
                      </a:pPr>
                      <a:r>
                        <a:rPr lang="en-US" sz="1800" dirty="0" err="1" smtClean="0">
                          <a:latin typeface="Arial" charset="0"/>
                          <a:ea typeface="ＭＳ Ｐゴシック" charset="0"/>
                          <a:cs typeface="ＭＳ Ｐゴシック" charset="0"/>
                          <a:sym typeface="Symbol" charset="0"/>
                        </a:rPr>
                        <a:t>minCardinality</a:t>
                      </a:r>
                      <a:endParaRPr lang="en-US" sz="1800" dirty="0" smtClean="0">
                        <a:latin typeface="Arial" charset="0"/>
                        <a:ea typeface="ＭＳ Ｐゴシック" charset="0"/>
                        <a:cs typeface="ＭＳ Ｐゴシック" charset="0"/>
                        <a:sym typeface="Symbol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Cannot</a:t>
                      </a:r>
                      <a:r>
                        <a:rPr lang="en-US" baseline="0" dirty="0" smtClean="0"/>
                        <a:t> be translated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charset="0"/>
                        <a:buNone/>
                        <a:tabLst/>
                        <a:defRPr/>
                      </a:pPr>
                      <a:r>
                        <a:rPr lang="en-US" dirty="0" err="1" smtClean="0"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MaxCardinality</a:t>
                      </a:r>
                      <a:r>
                        <a:rPr lang="en-US" dirty="0" smtClean="0"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 1</a:t>
                      </a:r>
                      <a:r>
                        <a:rPr lang="en-US" baseline="0" dirty="0" smtClean="0"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 P C</a:t>
                      </a:r>
                      <a:endParaRPr lang="en-US" sz="1800" dirty="0" smtClean="0">
                        <a:latin typeface="Arial" charset="0"/>
                        <a:ea typeface="ＭＳ Ｐゴシック" charset="0"/>
                        <a:cs typeface="ＭＳ Ｐゴシック" charset="0"/>
                        <a:sym typeface="Symbol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Arial" charset="0"/>
                          <a:ea typeface="ＭＳ Ｐゴシック" charset="0"/>
                          <a:cs typeface="ＭＳ Ｐゴシック" charset="0"/>
                          <a:sym typeface="Symbol" charset="0"/>
                        </a:rPr>
                        <a:t>P(X,Y), P(X,Z),</a:t>
                      </a:r>
                      <a:r>
                        <a:rPr lang="en-US" sz="1800" baseline="0" dirty="0" smtClean="0">
                          <a:latin typeface="Arial" charset="0"/>
                          <a:ea typeface="ＭＳ Ｐゴシック" charset="0"/>
                          <a:cs typeface="ＭＳ Ｐゴシック" charset="0"/>
                          <a:sym typeface="Symbol" charset="0"/>
                        </a:rPr>
                        <a:t> C(X), C(Y) </a:t>
                      </a:r>
                      <a:r>
                        <a:rPr lang="en-US" sz="1800" dirty="0" smtClean="0">
                          <a:latin typeface="Arial" charset="0"/>
                          <a:ea typeface="ＭＳ Ｐゴシック" charset="0"/>
                          <a:cs typeface="ＭＳ Ｐゴシック" charset="0"/>
                          <a:sym typeface="Symbol" charset="0"/>
                        </a:rPr>
                        <a:t> </a:t>
                      </a:r>
                      <a:r>
                        <a:rPr lang="en-US" sz="1800" dirty="0" smtClean="0">
                          <a:solidFill>
                            <a:schemeClr val="accent1"/>
                          </a:solidFill>
                          <a:latin typeface="Arial" charset="0"/>
                          <a:ea typeface="ＭＳ Ｐゴシック" charset="0"/>
                          <a:cs typeface="ＭＳ Ｐゴシック" charset="0"/>
                          <a:sym typeface="Symbol" charset="0"/>
                        </a:rPr>
                        <a:t>Y=Z</a:t>
                      </a:r>
                      <a:endParaRPr 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charset="0"/>
                        <a:buNone/>
                        <a:tabLst/>
                        <a:defRPr/>
                      </a:pPr>
                      <a:r>
                        <a:rPr lang="en-US" sz="1800" dirty="0" smtClean="0">
                          <a:latin typeface="Arial" charset="0"/>
                          <a:ea typeface="ＭＳ Ｐゴシック" charset="0"/>
                          <a:cs typeface="ＭＳ Ｐゴシック" charset="0"/>
                          <a:sym typeface="Symbol" charset="0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 smtClean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4876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6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Rules for OWL RL (</a:t>
            </a:r>
            <a:r>
              <a:rPr lang="en-US">
                <a:latin typeface="cmsy10" charset="0"/>
              </a:rPr>
              <a:t>DLP</a:t>
            </a:r>
            <a:r>
              <a:rPr lang="en-US"/>
              <a:t>)</a:t>
            </a:r>
          </a:p>
        </p:txBody>
      </p:sp>
      <p:sp>
        <p:nvSpPr>
          <p:cNvPr id="144691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1800" dirty="0"/>
              <a:t> </a:t>
            </a:r>
          </a:p>
          <a:p>
            <a:pPr>
              <a:buFontTx/>
              <a:buNone/>
            </a:pPr>
            <a:endParaRPr lang="en-US" sz="1800" dirty="0"/>
          </a:p>
          <a:p>
            <a:pPr>
              <a:buFontTx/>
              <a:buNone/>
            </a:pPr>
            <a:endParaRPr lang="en-US" sz="1800" dirty="0"/>
          </a:p>
          <a:p>
            <a:pPr>
              <a:buFontTx/>
              <a:buNone/>
            </a:pPr>
            <a:endParaRPr lang="en-US" sz="1800" dirty="0"/>
          </a:p>
          <a:p>
            <a:pPr>
              <a:buFontTx/>
              <a:buNone/>
            </a:pPr>
            <a:endParaRPr lang="en-US" sz="1800" dirty="0"/>
          </a:p>
          <a:p>
            <a:pPr>
              <a:buFontTx/>
              <a:buNone/>
            </a:pPr>
            <a:endParaRPr lang="en-US" sz="1800" dirty="0"/>
          </a:p>
          <a:p>
            <a:pPr>
              <a:buFontTx/>
              <a:buNone/>
            </a:pPr>
            <a:endParaRPr lang="en-US" sz="1800" dirty="0"/>
          </a:p>
          <a:p>
            <a:pPr>
              <a:buFontTx/>
              <a:buNone/>
            </a:pPr>
            <a:r>
              <a:rPr lang="en-US" sz="1800" dirty="0"/>
              <a:t>		</a:t>
            </a:r>
          </a:p>
          <a:p>
            <a:pPr>
              <a:buFontTx/>
              <a:buNone/>
            </a:pPr>
            <a:endParaRPr lang="en-US" sz="1800" dirty="0" smtClean="0"/>
          </a:p>
          <a:p>
            <a:pPr>
              <a:buFontTx/>
              <a:buNone/>
            </a:pPr>
            <a:endParaRPr lang="en-US" sz="1800" dirty="0"/>
          </a:p>
        </p:txBody>
      </p:sp>
      <p:pic>
        <p:nvPicPr>
          <p:cNvPr id="1446917" name="Picture 5" descr="rl-rul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338" y="1555750"/>
            <a:ext cx="7823200" cy="377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46918" name="Rectangle 6"/>
          <p:cNvSpPr>
            <a:spLocks noChangeArrowheads="1"/>
          </p:cNvSpPr>
          <p:nvPr/>
        </p:nvSpPr>
        <p:spPr bwMode="auto">
          <a:xfrm>
            <a:off x="798513" y="1581150"/>
            <a:ext cx="7775575" cy="5033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Aft>
                <a:spcPct val="20000"/>
              </a:spcAft>
              <a:buClr>
                <a:srgbClr val="006F6C"/>
              </a:buClr>
              <a:buSzPct val="120000"/>
            </a:pPr>
            <a:endParaRPr lang="en-US" sz="2400" dirty="0">
              <a:latin typeface="Arial" charset="0"/>
            </a:endParaRPr>
          </a:p>
          <a:p>
            <a:pPr marL="342900" indent="-342900">
              <a:spcAft>
                <a:spcPct val="20000"/>
              </a:spcAft>
              <a:buClr>
                <a:srgbClr val="006F6C"/>
              </a:buClr>
              <a:buSzPct val="120000"/>
            </a:pPr>
            <a:endParaRPr lang="en-US" sz="2400" dirty="0">
              <a:latin typeface="Arial" charset="0"/>
            </a:endParaRPr>
          </a:p>
          <a:p>
            <a:pPr marL="342900" indent="-342900">
              <a:spcAft>
                <a:spcPct val="20000"/>
              </a:spcAft>
              <a:buClr>
                <a:srgbClr val="006F6C"/>
              </a:buClr>
              <a:buSzPct val="120000"/>
            </a:pPr>
            <a:endParaRPr lang="en-US" sz="2400" dirty="0">
              <a:latin typeface="Arial" charset="0"/>
            </a:endParaRPr>
          </a:p>
          <a:p>
            <a:pPr marL="342900" indent="-342900">
              <a:spcAft>
                <a:spcPct val="20000"/>
              </a:spcAft>
              <a:buClr>
                <a:srgbClr val="006F6C"/>
              </a:buClr>
              <a:buSzPct val="120000"/>
            </a:pPr>
            <a:endParaRPr lang="en-US" sz="2400" dirty="0">
              <a:latin typeface="Arial" charset="0"/>
            </a:endParaRPr>
          </a:p>
          <a:p>
            <a:pPr marL="342900" indent="-342900">
              <a:spcAft>
                <a:spcPct val="20000"/>
              </a:spcAft>
              <a:buClr>
                <a:srgbClr val="006F6C"/>
              </a:buClr>
              <a:buSzPct val="120000"/>
            </a:pPr>
            <a:endParaRPr lang="en-US" sz="2400" dirty="0">
              <a:latin typeface="Arial" charset="0"/>
            </a:endParaRPr>
          </a:p>
          <a:p>
            <a:pPr marL="342900" indent="-342900">
              <a:spcAft>
                <a:spcPct val="20000"/>
              </a:spcAft>
              <a:buClr>
                <a:srgbClr val="006F6C"/>
              </a:buClr>
              <a:buSzPct val="120000"/>
            </a:pPr>
            <a:endParaRPr lang="en-US" sz="2400" dirty="0">
              <a:latin typeface="Arial" charset="0"/>
            </a:endParaRPr>
          </a:p>
          <a:p>
            <a:pPr marL="1143000" lvl="2" indent="-228600">
              <a:spcAft>
                <a:spcPct val="20000"/>
              </a:spcAft>
              <a:buClrTx/>
            </a:pPr>
            <a:endParaRPr lang="en-US" sz="1800" dirty="0">
              <a:latin typeface="Arial" charset="0"/>
            </a:endParaRPr>
          </a:p>
          <a:p>
            <a:pPr marL="1143000" lvl="2" indent="-228600">
              <a:spcAft>
                <a:spcPct val="20000"/>
              </a:spcAft>
              <a:buClrTx/>
            </a:pPr>
            <a:endParaRPr lang="en-US" sz="1800" dirty="0">
              <a:latin typeface="Arial" charset="0"/>
            </a:endParaRPr>
          </a:p>
          <a:p>
            <a:pPr marL="342900" indent="-342900">
              <a:spcAft>
                <a:spcPct val="20000"/>
              </a:spcAft>
              <a:buClr>
                <a:srgbClr val="006F6C"/>
              </a:buClr>
              <a:buSzPct val="120000"/>
            </a:pPr>
            <a:endParaRPr lang="en-US" sz="2400" dirty="0" smtClean="0">
              <a:latin typeface="Arial" charset="0"/>
            </a:endParaRPr>
          </a:p>
          <a:p>
            <a:pPr marL="342900" indent="-342900">
              <a:spcAft>
                <a:spcPct val="20000"/>
              </a:spcAft>
              <a:buClr>
                <a:srgbClr val="006F6C"/>
              </a:buClr>
              <a:buSzPct val="120000"/>
            </a:pPr>
            <a:r>
              <a:rPr lang="en-US" sz="2400" dirty="0" smtClean="0">
                <a:latin typeface="Arial" charset="0"/>
              </a:rPr>
              <a:t>There </a:t>
            </a:r>
            <a:r>
              <a:rPr lang="en-US" sz="2400" dirty="0">
                <a:latin typeface="Arial" charset="0"/>
              </a:rPr>
              <a:t>are </a:t>
            </a:r>
            <a:r>
              <a:rPr lang="en-US" sz="2400" b="1" dirty="0">
                <a:solidFill>
                  <a:srgbClr val="0033CC"/>
                </a:solidFill>
                <a:latin typeface="Arial" charset="0"/>
              </a:rPr>
              <a:t>many</a:t>
            </a:r>
            <a:r>
              <a:rPr lang="en-US" sz="2400" dirty="0">
                <a:latin typeface="Arial" charset="0"/>
              </a:rPr>
              <a:t> rules</a:t>
            </a:r>
          </a:p>
          <a:p>
            <a:pPr marL="742950" lvl="1" indent="-285750">
              <a:spcAft>
                <a:spcPct val="20000"/>
              </a:spcAft>
              <a:buClrTx/>
              <a:buFontTx/>
              <a:buChar char="–"/>
            </a:pPr>
            <a:r>
              <a:rPr lang="en-US" sz="2000" dirty="0">
                <a:latin typeface="Arial" charset="0"/>
              </a:rPr>
              <a:t>This is only one of 9 tables, most of which are </a:t>
            </a:r>
            <a:r>
              <a:rPr lang="en-US" sz="2000" i="1" dirty="0">
                <a:latin typeface="Arial" charset="0"/>
              </a:rPr>
              <a:t>much</a:t>
            </a:r>
            <a:r>
              <a:rPr lang="en-US" sz="2000" dirty="0">
                <a:latin typeface="Arial" charset="0"/>
              </a:rPr>
              <a:t> larger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696561" y="6614606"/>
            <a:ext cx="145329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00" dirty="0" smtClean="0">
                <a:solidFill>
                  <a:srgbClr val="4F81BD"/>
                </a:solidFill>
                <a:latin typeface="+mn-lt"/>
              </a:rPr>
              <a:t>[slide by Ian </a:t>
            </a:r>
            <a:r>
              <a:rPr lang="en-US" sz="1000" dirty="0" err="1" smtClean="0">
                <a:solidFill>
                  <a:srgbClr val="4F81BD"/>
                </a:solidFill>
                <a:latin typeface="+mn-lt"/>
              </a:rPr>
              <a:t>Horrocks</a:t>
            </a:r>
            <a:r>
              <a:rPr lang="en-US" sz="1000" dirty="0" smtClean="0">
                <a:solidFill>
                  <a:srgbClr val="4F81BD"/>
                </a:solidFill>
                <a:latin typeface="+mn-lt"/>
              </a:rPr>
              <a:t>] </a:t>
            </a:r>
          </a:p>
        </p:txBody>
      </p:sp>
      <p:sp>
        <p:nvSpPr>
          <p:cNvPr id="2" name="Rectangle 1"/>
          <p:cNvSpPr/>
          <p:nvPr/>
        </p:nvSpPr>
        <p:spPr>
          <a:xfrm>
            <a:off x="540637" y="6216848"/>
            <a:ext cx="778765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rgbClr val="0000FF"/>
                </a:solidFill>
                <a:latin typeface="Arial"/>
                <a:cs typeface="Arial"/>
              </a:rPr>
              <a:t>http</a:t>
            </a:r>
            <a:r>
              <a:rPr lang="en-US" sz="1400" dirty="0">
                <a:solidFill>
                  <a:srgbClr val="0000FF"/>
                </a:solidFill>
                <a:latin typeface="Arial"/>
                <a:cs typeface="Arial"/>
              </a:rPr>
              <a:t>://www.w3.org/TR/owl2-</a:t>
            </a:r>
            <a:r>
              <a:rPr lang="en-US" sz="1400" dirty="0" smtClean="0">
                <a:solidFill>
                  <a:srgbClr val="0000FF"/>
                </a:solidFill>
                <a:latin typeface="Arial"/>
                <a:cs typeface="Arial"/>
              </a:rPr>
              <a:t>profiles#</a:t>
            </a:r>
            <a:r>
              <a:rPr lang="en-US" sz="1400" dirty="0">
                <a:solidFill>
                  <a:srgbClr val="0000FF"/>
                </a:solidFill>
                <a:latin typeface="Arial"/>
                <a:cs typeface="Arial"/>
              </a:rPr>
              <a:t>Reasoning_in_OWL_2_RL_and_RDF_Graphs_using_Rules</a:t>
            </a:r>
          </a:p>
        </p:txBody>
      </p:sp>
    </p:spTree>
    <p:extLst>
      <p:ext uri="{BB962C8B-B14F-4D97-AF65-F5344CB8AC3E}">
        <p14:creationId xmlns:p14="http://schemas.microsoft.com/office/powerpoint/2010/main" val="1120092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OWL2 Profiles: </a:t>
            </a:r>
            <a:br>
              <a:rPr lang="en-US" dirty="0"/>
            </a:br>
            <a:r>
              <a:rPr lang="en-US" dirty="0"/>
              <a:t>Comparison of </a:t>
            </a:r>
            <a:r>
              <a:rPr lang="en-US" dirty="0" smtClean="0"/>
              <a:t>Core Constructs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sz="2400" dirty="0"/>
              <a:t>OWL RL and QL allow inverse properties, EL doesn't</a:t>
            </a:r>
            <a:r>
              <a:rPr lang="en-US" sz="2400" dirty="0" smtClean="0"/>
              <a:t>.</a:t>
            </a:r>
          </a:p>
          <a:p>
            <a:r>
              <a:rPr lang="en-US" sz="2400" dirty="0" smtClean="0"/>
              <a:t>x: supported construct</a:t>
            </a:r>
          </a:p>
          <a:p>
            <a:r>
              <a:rPr lang="en-US" sz="2400" dirty="0" smtClean="0"/>
              <a:t>(x): could be supported without increasing complexity</a:t>
            </a:r>
          </a:p>
          <a:p>
            <a:r>
              <a:rPr lang="en-US" sz="2400" dirty="0" smtClean="0"/>
              <a:t>Axioms of form: CL ⊑ CR</a:t>
            </a:r>
            <a:endParaRPr lang="en-US" sz="2400" dirty="0"/>
          </a:p>
          <a:p>
            <a:pPr marL="114300" indent="0">
              <a:buNone/>
            </a:pPr>
            <a:endParaRPr lang="en-US" sz="2400" dirty="0"/>
          </a:p>
          <a:p>
            <a:pPr marL="114300" indent="0">
              <a:buNone/>
            </a:pP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760" y="3514421"/>
            <a:ext cx="8847350" cy="287025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892198" y="6481173"/>
            <a:ext cx="6257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800" dirty="0" smtClean="0">
                <a:solidFill>
                  <a:srgbClr val="4F81BD"/>
                </a:solidFill>
                <a:latin typeface="+mn-lt"/>
              </a:rPr>
              <a:t>[See Markus </a:t>
            </a:r>
            <a:r>
              <a:rPr lang="en-US" sz="1800" dirty="0" err="1" smtClean="0">
                <a:solidFill>
                  <a:srgbClr val="4F81BD"/>
                </a:solidFill>
                <a:latin typeface="+mn-lt"/>
              </a:rPr>
              <a:t>Krötzsch</a:t>
            </a:r>
            <a:r>
              <a:rPr lang="en-US" sz="1800" dirty="0">
                <a:solidFill>
                  <a:srgbClr val="4F81BD"/>
                </a:solidFill>
                <a:latin typeface="+mn-lt"/>
              </a:rPr>
              <a:t>: http://</a:t>
            </a:r>
            <a:r>
              <a:rPr lang="en-US" sz="1800" dirty="0" err="1">
                <a:solidFill>
                  <a:srgbClr val="4F81BD"/>
                </a:solidFill>
                <a:latin typeface="+mn-lt"/>
              </a:rPr>
              <a:t>korrekt.org</a:t>
            </a:r>
            <a:r>
              <a:rPr lang="en-US" sz="1800" dirty="0">
                <a:solidFill>
                  <a:srgbClr val="4F81BD"/>
                </a:solidFill>
                <a:latin typeface="+mn-lt"/>
              </a:rPr>
              <a:t>/page/OWL_2_Profiles ] </a:t>
            </a:r>
            <a:endParaRPr lang="en-US" sz="1800" dirty="0" smtClean="0">
              <a:solidFill>
                <a:srgbClr val="4F81BD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51515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3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OWL2 Profiles</a:t>
            </a:r>
            <a:endParaRPr lang="en-US" dirty="0"/>
          </a:p>
        </p:txBody>
      </p:sp>
      <p:sp>
        <p:nvSpPr>
          <p:cNvPr id="482307" name="Rectangle 3"/>
          <p:cNvSpPr>
            <a:spLocks noGrp="1" noChangeArrowheads="1"/>
          </p:cNvSpPr>
          <p:nvPr>
            <p:ph idx="1"/>
          </p:nvPr>
        </p:nvSpPr>
        <p:spPr>
          <a:xfrm>
            <a:off x="457199" y="1600200"/>
            <a:ext cx="8468059" cy="4800600"/>
          </a:xfrm>
        </p:spPr>
        <p:txBody>
          <a:bodyPr/>
          <a:lstStyle/>
          <a:p>
            <a:pPr marL="114300" indent="0">
              <a:buNone/>
            </a:pPr>
            <a:r>
              <a:rPr lang="en-US" sz="2800" dirty="0"/>
              <a:t>OWL 2 defines three different tractable profiles:</a:t>
            </a:r>
          </a:p>
          <a:p>
            <a:r>
              <a:rPr lang="en-US" sz="2800" b="1" dirty="0" smtClean="0">
                <a:solidFill>
                  <a:srgbClr val="313796"/>
                </a:solidFill>
              </a:rPr>
              <a:t>QL</a:t>
            </a:r>
            <a:r>
              <a:rPr lang="en-US" sz="2800" dirty="0" smtClean="0"/>
              <a:t>: very fast (AC</a:t>
            </a:r>
            <a:r>
              <a:rPr lang="en-US" sz="2800" baseline="-25000" dirty="0" smtClean="0"/>
              <a:t>0</a:t>
            </a:r>
            <a:r>
              <a:rPr lang="en-US" sz="2800" dirty="0" smtClean="0"/>
              <a:t>) query answering using RDBMs (SQL)</a:t>
            </a:r>
          </a:p>
          <a:p>
            <a:pPr lvl="1"/>
            <a:r>
              <a:rPr lang="en-US" sz="2400" dirty="0" smtClean="0"/>
              <a:t>Useful for large datasets (stored in RDBs)</a:t>
            </a:r>
          </a:p>
          <a:p>
            <a:r>
              <a:rPr lang="en-US" sz="2800" b="1" dirty="0" smtClean="0">
                <a:solidFill>
                  <a:srgbClr val="313796"/>
                </a:solidFill>
              </a:rPr>
              <a:t>EL</a:t>
            </a:r>
            <a:r>
              <a:rPr lang="en-US" sz="2800" dirty="0"/>
              <a:t>: </a:t>
            </a:r>
            <a:r>
              <a:rPr lang="en-US" sz="2800" dirty="0" smtClean="0"/>
              <a:t>fast (P) </a:t>
            </a:r>
            <a:r>
              <a:rPr lang="en-US" sz="2800" dirty="0"/>
              <a:t>reasoning for schema and data</a:t>
            </a:r>
          </a:p>
          <a:p>
            <a:pPr lvl="1"/>
            <a:r>
              <a:rPr lang="en-US" sz="2400" dirty="0"/>
              <a:t>Useful for ontologies with large conceptual </a:t>
            </a:r>
            <a:r>
              <a:rPr lang="en-US" sz="2400" dirty="0" smtClean="0"/>
              <a:t>part</a:t>
            </a:r>
          </a:p>
          <a:p>
            <a:pPr lvl="1"/>
            <a:r>
              <a:rPr lang="en-US" sz="2400" dirty="0" smtClean="0"/>
              <a:t>Ex: biomedical ontologies, O(10</a:t>
            </a:r>
            <a:r>
              <a:rPr lang="en-US" sz="2400" baseline="30000" dirty="0" smtClean="0"/>
              <a:t>5</a:t>
            </a:r>
            <a:r>
              <a:rPr lang="en-US" sz="2400" dirty="0" smtClean="0"/>
              <a:t>) concepts</a:t>
            </a:r>
            <a:endParaRPr lang="en-US" sz="2400" dirty="0"/>
          </a:p>
          <a:p>
            <a:r>
              <a:rPr lang="en-US" sz="2800" b="1" dirty="0" smtClean="0">
                <a:solidFill>
                  <a:srgbClr val="313796"/>
                </a:solidFill>
              </a:rPr>
              <a:t>RL</a:t>
            </a:r>
            <a:r>
              <a:rPr lang="en-US" sz="2800" dirty="0"/>
              <a:t>: fast </a:t>
            </a:r>
            <a:r>
              <a:rPr lang="en-US" sz="2800" dirty="0" smtClean="0"/>
              <a:t>(</a:t>
            </a:r>
            <a:r>
              <a:rPr lang="en-US" sz="2800" dirty="0"/>
              <a:t>P</a:t>
            </a:r>
            <a:r>
              <a:rPr lang="en-US" sz="2800" dirty="0" smtClean="0"/>
              <a:t>) </a:t>
            </a:r>
            <a:r>
              <a:rPr lang="en-US" sz="2800" dirty="0"/>
              <a:t>query answering using rule-extended DBs</a:t>
            </a:r>
          </a:p>
          <a:p>
            <a:pPr lvl="1"/>
            <a:r>
              <a:rPr lang="en-US" sz="2400" dirty="0"/>
              <a:t>Useful for large datasets stored as RDF triples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169824" y="6614606"/>
            <a:ext cx="198002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00" dirty="0" smtClean="0">
                <a:solidFill>
                  <a:srgbClr val="4F81BD"/>
                </a:solidFill>
                <a:latin typeface="+mn-lt"/>
              </a:rPr>
              <a:t>[based on slide from Ian </a:t>
            </a:r>
            <a:r>
              <a:rPr lang="en-US" sz="1000" dirty="0" err="1" smtClean="0">
                <a:solidFill>
                  <a:srgbClr val="4F81BD"/>
                </a:solidFill>
                <a:latin typeface="+mn-lt"/>
              </a:rPr>
              <a:t>Horrocks</a:t>
            </a:r>
            <a:r>
              <a:rPr lang="en-US" sz="1000" dirty="0" smtClean="0">
                <a:solidFill>
                  <a:srgbClr val="4F81BD"/>
                </a:solidFill>
                <a:latin typeface="+mn-lt"/>
              </a:rPr>
              <a:t>] </a:t>
            </a:r>
          </a:p>
        </p:txBody>
      </p:sp>
    </p:spTree>
    <p:extLst>
      <p:ext uri="{BB962C8B-B14F-4D97-AF65-F5344CB8AC3E}">
        <p14:creationId xmlns:p14="http://schemas.microsoft.com/office/powerpoint/2010/main" val="1590567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274638"/>
            <a:ext cx="8237165" cy="808127"/>
          </a:xfrm>
        </p:spPr>
        <p:txBody>
          <a:bodyPr/>
          <a:lstStyle/>
          <a:p>
            <a:r>
              <a:rPr lang="en-US" sz="4000" dirty="0" smtClean="0"/>
              <a:t>OWL2 QL: Expressivity </a:t>
            </a:r>
            <a:r>
              <a:rPr lang="en-US" sz="4000" dirty="0" err="1" smtClean="0"/>
              <a:t>vs</a:t>
            </a:r>
            <a:r>
              <a:rPr lang="en-US" sz="4000" dirty="0" smtClean="0"/>
              <a:t> Complexity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205674"/>
            <a:ext cx="8391975" cy="5195126"/>
          </a:xfrm>
        </p:spPr>
        <p:txBody>
          <a:bodyPr/>
          <a:lstStyle/>
          <a:p>
            <a:pPr marL="114300" indent="0">
              <a:buNone/>
            </a:pPr>
            <a:r>
              <a:rPr lang="en-US" sz="2400" dirty="0" smtClean="0"/>
              <a:t>Achieve efficiency by restricting expressivity:</a:t>
            </a:r>
          </a:p>
          <a:p>
            <a:r>
              <a:rPr lang="en-US" sz="2400" dirty="0" smtClean="0"/>
              <a:t>Axioms impose different restrictions on subclasses and </a:t>
            </a:r>
            <a:r>
              <a:rPr lang="en-US" sz="2400" dirty="0" err="1" smtClean="0"/>
              <a:t>superclasses</a:t>
            </a:r>
            <a:r>
              <a:rPr lang="en-US" sz="2400" dirty="0" smtClean="0"/>
              <a:t>:</a:t>
            </a:r>
          </a:p>
          <a:p>
            <a:pPr lvl="1"/>
            <a:r>
              <a:rPr lang="en-US" sz="2000" dirty="0" smtClean="0"/>
              <a:t>Subclasses: primitive classes, or </a:t>
            </a:r>
            <a:r>
              <a:rPr lang="en-US" sz="2000" dirty="0"/>
              <a:t>unrestricted </a:t>
            </a:r>
            <a:r>
              <a:rPr lang="en-US" sz="2000" dirty="0" err="1" smtClean="0"/>
              <a:t>existentials</a:t>
            </a:r>
            <a:endParaRPr lang="en-US" sz="2000" dirty="0"/>
          </a:p>
          <a:p>
            <a:pPr lvl="1"/>
            <a:r>
              <a:rPr lang="en-US" sz="2000" dirty="0" err="1" smtClean="0"/>
              <a:t>Superclasses</a:t>
            </a:r>
            <a:r>
              <a:rPr lang="en-US" sz="2000" dirty="0"/>
              <a:t>: primitive </a:t>
            </a:r>
            <a:r>
              <a:rPr lang="en-US" sz="2000" dirty="0" smtClean="0"/>
              <a:t>classes, </a:t>
            </a:r>
            <a:r>
              <a:rPr lang="en-US" sz="2000" dirty="0" err="1"/>
              <a:t>existentials</a:t>
            </a:r>
            <a:r>
              <a:rPr lang="en-US" sz="2000" dirty="0"/>
              <a:t> or conjunctions with superclass </a:t>
            </a:r>
            <a:r>
              <a:rPr lang="en-US" sz="2000" dirty="0" smtClean="0"/>
              <a:t>filler (</a:t>
            </a:r>
            <a:r>
              <a:rPr lang="en-US" sz="2000" dirty="0"/>
              <a:t>recursive), or negations with subclass filler</a:t>
            </a:r>
            <a:endParaRPr lang="en-US" sz="2000" dirty="0" smtClean="0"/>
          </a:p>
          <a:p>
            <a:r>
              <a:rPr lang="en-US" sz="2400" dirty="0" smtClean="0"/>
              <a:t>Property </a:t>
            </a:r>
            <a:r>
              <a:rPr lang="en-US" sz="2400" dirty="0"/>
              <a:t>hierarchies, </a:t>
            </a:r>
            <a:r>
              <a:rPr lang="en-US" sz="2400" dirty="0" err="1"/>
              <a:t>disjointness</a:t>
            </a:r>
            <a:r>
              <a:rPr lang="en-US" sz="2400" dirty="0"/>
              <a:t>, inverses, (a)symmetry supported, restrictions </a:t>
            </a:r>
            <a:r>
              <a:rPr lang="en-US" sz="2400" dirty="0" smtClean="0"/>
              <a:t>on range </a:t>
            </a:r>
            <a:r>
              <a:rPr lang="en-US" sz="2400" dirty="0"/>
              <a:t>and domain</a:t>
            </a:r>
          </a:p>
          <a:p>
            <a:r>
              <a:rPr lang="en-US" sz="2400" dirty="0" smtClean="0"/>
              <a:t>Disjoint </a:t>
            </a:r>
            <a:r>
              <a:rPr lang="en-US" sz="2400" dirty="0"/>
              <a:t>or equivalence of classes only for </a:t>
            </a:r>
            <a:r>
              <a:rPr lang="en-US" sz="2400" dirty="0" smtClean="0"/>
              <a:t>subclass</a:t>
            </a:r>
            <a:r>
              <a:rPr lang="en-US" sz="2400" dirty="0"/>
              <a:t> </a:t>
            </a:r>
            <a:r>
              <a:rPr lang="en-US" sz="2400" dirty="0" smtClean="0"/>
              <a:t>expressions</a:t>
            </a:r>
            <a:endParaRPr lang="en-US" sz="2400" dirty="0"/>
          </a:p>
          <a:p>
            <a:r>
              <a:rPr lang="en-US" sz="2400" dirty="0" smtClean="0"/>
              <a:t>No </a:t>
            </a:r>
            <a:r>
              <a:rPr lang="en-US" sz="2400" dirty="0"/>
              <a:t>disjunctions, universals, Self, keys, </a:t>
            </a:r>
            <a:r>
              <a:rPr lang="en-US" sz="2400" dirty="0" err="1"/>
              <a:t>nominals</a:t>
            </a:r>
            <a:r>
              <a:rPr lang="en-US" sz="2400" dirty="0"/>
              <a:t>, equality, property chains, </a:t>
            </a:r>
            <a:r>
              <a:rPr lang="en-US" sz="2400" dirty="0" smtClean="0"/>
              <a:t>transitive properties</a:t>
            </a:r>
            <a:r>
              <a:rPr lang="en-US" sz="2400" dirty="0"/>
              <a:t>, cardinalities, or functional </a:t>
            </a:r>
            <a:r>
              <a:rPr lang="en-US" sz="2400" dirty="0" smtClean="0"/>
              <a:t>properties</a:t>
            </a:r>
          </a:p>
          <a:p>
            <a:r>
              <a:rPr lang="en-US" sz="2400" dirty="0" smtClean="0"/>
              <a:t>Ex: Chair ⊑ Professor ⨅ ∃</a:t>
            </a:r>
            <a:r>
              <a:rPr lang="en-US" sz="2400" dirty="0" err="1" smtClean="0"/>
              <a:t>headOf.Deparment</a:t>
            </a:r>
            <a:r>
              <a:rPr lang="en-US" sz="2400" dirty="0" smtClean="0"/>
              <a:t> ⨅ ¬ Emeritus</a:t>
            </a:r>
            <a:endParaRPr 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6098412" y="6614606"/>
            <a:ext cx="30455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00" dirty="0" smtClean="0">
                <a:solidFill>
                  <a:srgbClr val="4F81BD"/>
                </a:solidFill>
                <a:latin typeface="+mn-lt"/>
              </a:rPr>
              <a:t>[based on slide from </a:t>
            </a:r>
            <a:r>
              <a:rPr lang="en-US" sz="1000" dirty="0">
                <a:solidFill>
                  <a:srgbClr val="4F81BD"/>
                </a:solidFill>
                <a:latin typeface="+mn-lt"/>
              </a:rPr>
              <a:t>P. </a:t>
            </a:r>
            <a:r>
              <a:rPr lang="en-US" sz="1000" dirty="0" err="1">
                <a:solidFill>
                  <a:srgbClr val="4F81BD"/>
                </a:solidFill>
                <a:latin typeface="+mn-lt"/>
              </a:rPr>
              <a:t>Hitzler</a:t>
            </a:r>
            <a:r>
              <a:rPr lang="en-US" sz="1000" dirty="0">
                <a:solidFill>
                  <a:srgbClr val="4F81BD"/>
                </a:solidFill>
                <a:latin typeface="+mn-lt"/>
              </a:rPr>
              <a:t>, M. </a:t>
            </a:r>
            <a:r>
              <a:rPr lang="en-US" sz="1000" dirty="0" err="1">
                <a:solidFill>
                  <a:srgbClr val="4F81BD"/>
                </a:solidFill>
                <a:latin typeface="+mn-lt"/>
              </a:rPr>
              <a:t>Kr.tzsch</a:t>
            </a:r>
            <a:r>
              <a:rPr lang="en-US" sz="1000" dirty="0">
                <a:solidFill>
                  <a:srgbClr val="4F81BD"/>
                </a:solidFill>
                <a:latin typeface="+mn-lt"/>
              </a:rPr>
              <a:t>, S. Rudolph</a:t>
            </a:r>
            <a:r>
              <a:rPr lang="en-US" sz="1000" dirty="0" smtClean="0">
                <a:solidFill>
                  <a:srgbClr val="4F81BD"/>
                </a:solidFill>
                <a:latin typeface="+mn-lt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760325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djacency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djacency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djacency">
      <a:fillStyleLst>
        <a:solidFill>
          <a:schemeClr val="phClr"/>
        </a:solidFill>
        <a:solidFill>
          <a:schemeClr val="phClr">
            <a:tint val="55000"/>
          </a:schemeClr>
        </a:solidFill>
        <a:solidFill>
          <a:schemeClr val="phClr"/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algn="bl" rotWithShape="0">
              <a:srgbClr val="000000">
                <a:alpha val="60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hemeClr val="phClr">
                <a:shade val="4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75000">
              <a:schemeClr val="phClr">
                <a:shade val="100000"/>
                <a:satMod val="115000"/>
              </a:schemeClr>
            </a:gs>
            <a:gs pos="100000">
              <a:schemeClr val="phClr">
                <a:shade val="70000"/>
                <a:satMod val="130000"/>
              </a:schemeClr>
            </a:gs>
          </a:gsLst>
          <a:path path="circle">
            <a:fillToRect l="20000" t="50000" r="10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7000"/>
              </a:schemeClr>
              <a:schemeClr val="phClr">
                <a:shade val="96000"/>
              </a:schemeClr>
            </a:duotone>
          </a:blip>
          <a:tile tx="0" ty="0" sx="32000" sy="32000" flip="none" algn="tl"/>
        </a:blipFill>
      </a:bgFillStyleLst>
    </a:fmtScheme>
  </a:themeElements>
  <a:objectDefaults>
    <a:spDef>
      <a:spPr/>
      <a:bodyPr wrap="none">
        <a:spAutoFit/>
      </a:bodyPr>
      <a:lstStyle>
        <a:defPPr>
          <a:defRPr dirty="0">
            <a:latin typeface="+mn-lt"/>
          </a:defRPr>
        </a:defPPr>
      </a:lstStyle>
    </a:spDef>
    <a:txDef>
      <a:spPr>
        <a:noFill/>
      </a:spPr>
      <a:bodyPr wrap="none" rtlCol="0">
        <a:spAutoFit/>
      </a:bodyPr>
      <a:lstStyle>
        <a:defPPr>
          <a:defRPr dirty="0" err="1" smtClean="0">
            <a:latin typeface="+mn-lt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xford">
  <a:themeElements>
    <a:clrScheme name="Oxford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xford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9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9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lnDef>
  </a:objectDefaults>
  <a:extraClrSchemeLst>
    <a:extraClrScheme>
      <a:clrScheme name="Oxford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xford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xford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xford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xford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xford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xford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xford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xford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xford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xford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xford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Adjacency.thmx</Template>
  <TotalTime>53277</TotalTime>
  <Words>2423</Words>
  <Application>Microsoft Macintosh PowerPoint</Application>
  <PresentationFormat>Overhead</PresentationFormat>
  <Paragraphs>400</Paragraphs>
  <Slides>87</Slides>
  <Notes>33</Notes>
  <HiddenSlides>19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87</vt:i4>
      </vt:variant>
    </vt:vector>
  </HeadingPairs>
  <TitlesOfParts>
    <vt:vector size="89" baseType="lpstr">
      <vt:lpstr>Adjacency</vt:lpstr>
      <vt:lpstr>Oxford</vt:lpstr>
      <vt:lpstr>OWL 2 Profiles:  QL, EL, RL</vt:lpstr>
      <vt:lpstr>OWL2 DL: SROIQ(D)</vt:lpstr>
      <vt:lpstr>OWL2 Description Logic</vt:lpstr>
      <vt:lpstr>OWL2 Profiles</vt:lpstr>
      <vt:lpstr>Complexity of Query Evaluation</vt:lpstr>
      <vt:lpstr>Query Answering in Ontologies </vt:lpstr>
      <vt:lpstr>Encoding UML diagrams in  Description Logics</vt:lpstr>
      <vt:lpstr>OWL2 QL</vt:lpstr>
      <vt:lpstr>OWL2 QL: Expressivity vs Complexity</vt:lpstr>
      <vt:lpstr>DL-Lite </vt:lpstr>
      <vt:lpstr>Basic features of DL-LiteA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Encoding UML diagrams in  Description Logics</vt:lpstr>
      <vt:lpstr>Conjunctive Query Answering in DL-Lite</vt:lpstr>
      <vt:lpstr>Ontology Satisfiability</vt:lpstr>
      <vt:lpstr>Computing the closure of Negative Inclusions (NIs)</vt:lpstr>
      <vt:lpstr>PowerPoint Presentation</vt:lpstr>
      <vt:lpstr>PowerPoint Presentation</vt:lpstr>
      <vt:lpstr>PowerPoint Presentation</vt:lpstr>
      <vt:lpstr>Ontology Satisfiability</vt:lpstr>
      <vt:lpstr>PowerPoint Presentation</vt:lpstr>
      <vt:lpstr>Query Answering</vt:lpstr>
      <vt:lpstr>PowerPoint Presentation</vt:lpstr>
      <vt:lpstr>Query Rewriting</vt:lpstr>
      <vt:lpstr>“Perfect” Reformulation</vt:lpstr>
      <vt:lpstr>PerfectRef Algorithm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Perfect reformulation example</vt:lpstr>
      <vt:lpstr>Query Rewriting</vt:lpstr>
      <vt:lpstr>PowerPoint Presentation</vt:lpstr>
      <vt:lpstr>Query Rewriting Technique</vt:lpstr>
      <vt:lpstr>Query Rewriting Technique</vt:lpstr>
      <vt:lpstr>Query Rewriting Technique</vt:lpstr>
      <vt:lpstr>Query Rewriting Technique</vt:lpstr>
      <vt:lpstr>Query Rewriting Technique </vt:lpstr>
      <vt:lpstr>Query Rewriting Technique</vt:lpstr>
      <vt:lpstr>Query Rewriting Technique</vt:lpstr>
      <vt:lpstr>Query Rewriting Technique</vt:lpstr>
      <vt:lpstr>Query Rewriting Technique</vt:lpstr>
      <vt:lpstr>Query Rewriting Technique</vt:lpstr>
      <vt:lpstr>Query Rewriting Technique</vt:lpstr>
      <vt:lpstr>Query Rewriting Technique</vt:lpstr>
      <vt:lpstr>Query Rewriting Technique</vt:lpstr>
      <vt:lpstr>Query Rewriting Technique</vt:lpstr>
      <vt:lpstr>OWL2 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Saturation-based Technique</vt:lpstr>
      <vt:lpstr>Saturation-based Technique</vt:lpstr>
      <vt:lpstr>Saturation-based Technique</vt:lpstr>
      <vt:lpstr>Saturation-based Technique</vt:lpstr>
      <vt:lpstr>Saturation-based Technique</vt:lpstr>
      <vt:lpstr>Saturation-based Technique</vt:lpstr>
      <vt:lpstr>Saturation-based Technique</vt:lpstr>
      <vt:lpstr>Saturation-based Technique</vt:lpstr>
      <vt:lpstr>Saturation-based Technique</vt:lpstr>
      <vt:lpstr>Saturation-based Technique</vt:lpstr>
      <vt:lpstr>Saturation-based Technique</vt:lpstr>
      <vt:lpstr>Saturation-based Technique</vt:lpstr>
      <vt:lpstr>Saturation-based Technique</vt:lpstr>
      <vt:lpstr>Saturation-based Technique</vt:lpstr>
      <vt:lpstr>OWL2 RL</vt:lpstr>
      <vt:lpstr>PowerPoint Presentation</vt:lpstr>
      <vt:lpstr>OWL2 RL</vt:lpstr>
      <vt:lpstr>PowerPoint Presentation</vt:lpstr>
      <vt:lpstr>RDFS and Horn Logic</vt:lpstr>
      <vt:lpstr>OWL2 in Horn Logic (1)</vt:lpstr>
      <vt:lpstr>OWL2 in Horn Logic (2)</vt:lpstr>
      <vt:lpstr>Rules for OWL RL (DLP)</vt:lpstr>
      <vt:lpstr>OWL2 Profiles:  Comparison of Core Constructs</vt:lpstr>
      <vt:lpstr>OWL2 Profiles</vt:lpstr>
    </vt:vector>
  </TitlesOfParts>
  <Company>Information Sciences Institute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Modeling Web Sources for Information Integration</dc:title>
  <dc:creator>Craig A. Knoblock</dc:creator>
  <cp:lastModifiedBy>Jose-Luis Ambite</cp:lastModifiedBy>
  <cp:revision>1747</cp:revision>
  <cp:lastPrinted>1998-11-17T18:56:32Z</cp:lastPrinted>
  <dcterms:created xsi:type="dcterms:W3CDTF">2010-01-11T19:28:08Z</dcterms:created>
  <dcterms:modified xsi:type="dcterms:W3CDTF">2015-04-13T00:51:01Z</dcterms:modified>
</cp:coreProperties>
</file>